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5" r:id="rId1"/>
  </p:sldMasterIdLst>
  <p:notesMasterIdLst>
    <p:notesMasterId r:id="rId39"/>
  </p:notesMasterIdLst>
  <p:sldIdLst>
    <p:sldId id="300" r:id="rId2"/>
    <p:sldId id="323" r:id="rId3"/>
    <p:sldId id="302" r:id="rId4"/>
    <p:sldId id="259" r:id="rId5"/>
    <p:sldId id="354" r:id="rId6"/>
    <p:sldId id="4904" r:id="rId7"/>
    <p:sldId id="4941" r:id="rId8"/>
    <p:sldId id="4943" r:id="rId9"/>
    <p:sldId id="4899" r:id="rId10"/>
    <p:sldId id="4903" r:id="rId11"/>
    <p:sldId id="1847" r:id="rId12"/>
    <p:sldId id="8581" r:id="rId13"/>
    <p:sldId id="1769" r:id="rId14"/>
    <p:sldId id="8575" r:id="rId15"/>
    <p:sldId id="8576" r:id="rId16"/>
    <p:sldId id="4942" r:id="rId17"/>
    <p:sldId id="4950" r:id="rId18"/>
    <p:sldId id="1870" r:id="rId19"/>
    <p:sldId id="304" r:id="rId20"/>
    <p:sldId id="320" r:id="rId21"/>
    <p:sldId id="322" r:id="rId22"/>
    <p:sldId id="321" r:id="rId23"/>
    <p:sldId id="317" r:id="rId24"/>
    <p:sldId id="316" r:id="rId25"/>
    <p:sldId id="4940" r:id="rId26"/>
    <p:sldId id="4930" r:id="rId27"/>
    <p:sldId id="1778" r:id="rId28"/>
    <p:sldId id="438" r:id="rId29"/>
    <p:sldId id="4935" r:id="rId30"/>
    <p:sldId id="4949" r:id="rId31"/>
    <p:sldId id="8579" r:id="rId32"/>
    <p:sldId id="8580" r:id="rId33"/>
    <p:sldId id="2392" r:id="rId34"/>
    <p:sldId id="512" r:id="rId35"/>
    <p:sldId id="315" r:id="rId36"/>
    <p:sldId id="8568" r:id="rId37"/>
    <p:sldId id="8577"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815EEE-9DFE-4C1E-85C3-E1011EC0A2C7}" v="8" dt="2019-06-12T20:02:49.066"/>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11" autoAdjust="0"/>
    <p:restoredTop sz="86432" autoAdjust="0"/>
  </p:normalViewPr>
  <p:slideViewPr>
    <p:cSldViewPr snapToGrid="0">
      <p:cViewPr varScale="1">
        <p:scale>
          <a:sx n="57" d="100"/>
          <a:sy n="57" d="100"/>
        </p:scale>
        <p:origin x="34" y="250"/>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480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jpeg>
</file>

<file path=ppt/media/image26.jpeg>
</file>

<file path=ppt/media/image27.png>
</file>

<file path=ppt/media/image28.png>
</file>

<file path=ppt/media/image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3/26/2020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SAP HANA on Azure Whiteboard Design Session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Sizing of HANA and application servers should be based on the two primary set of criteria:</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intended workload: OLTP (</a:t>
            </a:r>
            <a:r>
              <a:rPr kumimoji="0" lang="en-US" b="0" i="0" strike="noStrike" kern="1200" cap="none" spc="0" normalizeH="0" baseline="0" noProof="0" dirty="0">
                <a:ln>
                  <a:noFill/>
                </a:ln>
                <a:effectLst/>
                <a:uLnTx/>
                <a:uFillTx/>
                <a:latin typeface="Segoe UI Semilight"/>
                <a:ea typeface="+mn-ea"/>
                <a:cs typeface="+mn-cs"/>
              </a:rPr>
              <a:t>S/4HANA, Business Suite on HANA, and NetWeaver) or </a:t>
            </a:r>
            <a:r>
              <a:rPr lang="en-US" dirty="0"/>
              <a:t>OLAP (</a:t>
            </a:r>
            <a:r>
              <a:rPr kumimoji="0" lang="en-US" b="0" i="0" strike="noStrike" kern="1200" cap="none" spc="0" normalizeH="0" baseline="0" noProof="0" dirty="0">
                <a:ln>
                  <a:noFill/>
                </a:ln>
                <a:effectLst/>
                <a:uLnTx/>
                <a:uFillTx/>
                <a:latin typeface="Segoe UI Semilight"/>
                <a:ea typeface="+mn-ea"/>
                <a:cs typeface="+mn-cs"/>
              </a:rPr>
              <a:t>BW on HANA,  BW/4HANA, Enterprise DWH, Sidecar).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kumimoji="0" lang="en-US" b="0" i="0" strike="noStrike" kern="1200" cap="none" spc="0" normalizeH="0" baseline="0" noProof="0" dirty="0">
                <a:ln>
                  <a:noFill/>
                </a:ln>
                <a:effectLst/>
                <a:uLnTx/>
                <a:uFillTx/>
                <a:latin typeface="Segoe UI Semilight"/>
                <a:ea typeface="+mn-ea"/>
                <a:cs typeface="+mn-cs"/>
              </a:rPr>
              <a:t>Memory (HANA) and SAPS (application servers)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kumimoji="0" lang="en-US" b="0" i="0" strike="noStrike" kern="1200" cap="none" spc="0" normalizeH="0" baseline="0" noProof="0" dirty="0">
                <a:ln>
                  <a:noFill/>
                </a:ln>
                <a:effectLst/>
                <a:uLnTx/>
                <a:uFillTx/>
                <a:latin typeface="Segoe UI Semilight"/>
                <a:ea typeface="+mn-ea"/>
                <a:cs typeface="+mn-cs"/>
              </a:rPr>
              <a:t>Environment (production or non-production)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kumimoji="0" lang="en-US" b="0" i="0" strike="noStrike" kern="1200" cap="none" spc="0" normalizeH="0" baseline="0" noProof="0" dirty="0">
                <a:ln>
                  <a:noFill/>
                </a:ln>
                <a:effectLst/>
                <a:uLnTx/>
                <a:uFillTx/>
                <a:latin typeface="Segoe UI Semilight"/>
                <a:ea typeface="+mn-ea"/>
                <a:cs typeface="+mn-cs"/>
              </a:rPr>
              <a:t>Architecture (scale-up or scale-out)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45C4A8A-EB85-48C7-B4E2-8B03D9E9FFB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886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performance characteristics referenced in the table on the current slide. Point out that some of the VM types are on the certification roadmap for SAP HANA. Explain that, i</a:t>
            </a:r>
            <a:r>
              <a:rPr lang="en-US" sz="1200" kern="1200" dirty="0">
                <a:solidFill>
                  <a:schemeClr val="tx1"/>
                </a:solidFill>
                <a:effectLst/>
                <a:latin typeface="+mn-lt"/>
                <a:ea typeface="+mn-ea"/>
                <a:cs typeface="+mn-cs"/>
              </a:rPr>
              <a:t>n order to implement SAP workloads on Azure in a supported manner, customers should following SAP certified configurations, which consist of a combination of the following four elements:</a:t>
            </a:r>
          </a:p>
          <a:p>
            <a:pPr lvl="0"/>
            <a:r>
              <a:rPr lang="en-US" sz="1200" kern="1200" dirty="0">
                <a:solidFill>
                  <a:schemeClr val="tx1"/>
                </a:solidFill>
                <a:effectLst/>
                <a:latin typeface="+mn-lt"/>
                <a:ea typeface="+mn-ea"/>
                <a:cs typeface="+mn-cs"/>
              </a:rPr>
              <a:t>- SAP product </a:t>
            </a:r>
          </a:p>
          <a:p>
            <a:pPr lvl="0"/>
            <a:r>
              <a:rPr lang="en-US" sz="1200" kern="1200" dirty="0">
                <a:solidFill>
                  <a:schemeClr val="tx1"/>
                </a:solidFill>
                <a:effectLst/>
                <a:latin typeface="+mn-lt"/>
                <a:ea typeface="+mn-ea"/>
                <a:cs typeface="+mn-cs"/>
              </a:rPr>
              <a:t>- Operating system</a:t>
            </a:r>
          </a:p>
          <a:p>
            <a:pPr lvl="0"/>
            <a:r>
              <a:rPr lang="en-US" sz="1200" kern="1200" dirty="0">
                <a:solidFill>
                  <a:schemeClr val="tx1"/>
                </a:solidFill>
                <a:effectLst/>
                <a:latin typeface="+mn-lt"/>
                <a:ea typeface="+mn-ea"/>
                <a:cs typeface="+mn-cs"/>
              </a:rPr>
              <a:t>- RDBMS </a:t>
            </a:r>
          </a:p>
          <a:p>
            <a:pPr marL="0" lvl="0" indent="0">
              <a:buFontTx/>
              <a:buNone/>
            </a:pPr>
            <a:r>
              <a:rPr lang="en-US" sz="1200" kern="1200" dirty="0">
                <a:solidFill>
                  <a:schemeClr val="tx1"/>
                </a:solidFill>
                <a:effectLst/>
                <a:latin typeface="+mn-lt"/>
                <a:ea typeface="+mn-ea"/>
                <a:cs typeface="+mn-cs"/>
              </a:rPr>
              <a:t>- Azure offering, including Azure VM SKU and (in case of HANA) SAP HANA on Azure (Large Instances)</a:t>
            </a:r>
          </a:p>
          <a:p>
            <a:pPr marL="0" lvl="0" indent="0">
              <a:buFontTx/>
              <a:buNone/>
            </a:pPr>
            <a:r>
              <a:rPr lang="en-US" sz="1200" kern="1200" dirty="0">
                <a:solidFill>
                  <a:schemeClr val="tx1"/>
                </a:solidFill>
                <a:effectLst/>
                <a:latin typeface="+mn-lt"/>
                <a:ea typeface="+mn-ea"/>
                <a:cs typeface="+mn-cs"/>
              </a:rPr>
              <a:t>For additional information, refer to SAP Note #1928533 - SAP Applications on Azure: Supported Products and Azure VM types</a:t>
            </a:r>
          </a:p>
          <a:p>
            <a:endParaRPr lang="en-US" dirty="0"/>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CC2A7EE5-C888-4E9C-85F2-DC83439D5934}"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02944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performance characteristics referenced in the table on the current slide. Point out that some of the VM types are on the certification roadmap for SAP HANA. Explain that, i</a:t>
            </a:r>
            <a:r>
              <a:rPr lang="en-US" sz="1200" kern="1200" dirty="0">
                <a:solidFill>
                  <a:schemeClr val="tx1"/>
                </a:solidFill>
                <a:effectLst/>
                <a:latin typeface="+mn-lt"/>
                <a:ea typeface="+mn-ea"/>
                <a:cs typeface="+mn-cs"/>
              </a:rPr>
              <a:t>n order to implement SAP workloads on Azure in a supported manner, customers should following SAP certified configurations, which consist of a combination of the following four elements:</a:t>
            </a:r>
          </a:p>
          <a:p>
            <a:pPr lvl="0"/>
            <a:r>
              <a:rPr lang="en-US" sz="1200" kern="1200" dirty="0">
                <a:solidFill>
                  <a:schemeClr val="tx1"/>
                </a:solidFill>
                <a:effectLst/>
                <a:latin typeface="+mn-lt"/>
                <a:ea typeface="+mn-ea"/>
                <a:cs typeface="+mn-cs"/>
              </a:rPr>
              <a:t>- SAP product </a:t>
            </a:r>
          </a:p>
          <a:p>
            <a:pPr lvl="0"/>
            <a:r>
              <a:rPr lang="en-US" sz="1200" kern="1200" dirty="0">
                <a:solidFill>
                  <a:schemeClr val="tx1"/>
                </a:solidFill>
                <a:effectLst/>
                <a:latin typeface="+mn-lt"/>
                <a:ea typeface="+mn-ea"/>
                <a:cs typeface="+mn-cs"/>
              </a:rPr>
              <a:t>- Operating system</a:t>
            </a:r>
          </a:p>
          <a:p>
            <a:pPr lvl="0"/>
            <a:r>
              <a:rPr lang="en-US" sz="1200" kern="1200" dirty="0">
                <a:solidFill>
                  <a:schemeClr val="tx1"/>
                </a:solidFill>
                <a:effectLst/>
                <a:latin typeface="+mn-lt"/>
                <a:ea typeface="+mn-ea"/>
                <a:cs typeface="+mn-cs"/>
              </a:rPr>
              <a:t>- RDBMS </a:t>
            </a:r>
          </a:p>
          <a:p>
            <a:pPr marL="0" lvl="0" indent="0">
              <a:buFontTx/>
              <a:buNone/>
            </a:pPr>
            <a:r>
              <a:rPr lang="en-US" sz="1200" kern="1200" dirty="0">
                <a:solidFill>
                  <a:schemeClr val="tx1"/>
                </a:solidFill>
                <a:effectLst/>
                <a:latin typeface="+mn-lt"/>
                <a:ea typeface="+mn-ea"/>
                <a:cs typeface="+mn-cs"/>
              </a:rPr>
              <a:t>- Azure offering, including Azure VM SKU and (in case of HANA) SAP HANA on Azure (Large Instances)</a:t>
            </a:r>
          </a:p>
          <a:p>
            <a:pPr marL="0" lvl="0" indent="0">
              <a:buFontTx/>
              <a:buNone/>
            </a:pPr>
            <a:r>
              <a:rPr lang="en-US" sz="1200" kern="1200" dirty="0">
                <a:solidFill>
                  <a:schemeClr val="tx1"/>
                </a:solidFill>
                <a:effectLst/>
                <a:latin typeface="+mn-lt"/>
                <a:ea typeface="+mn-ea"/>
                <a:cs typeface="+mn-cs"/>
              </a:rPr>
              <a:t>For additional information, refer to SAP Note #1928533 - SAP Applications on Azure: Supported Products and Azure VM types</a:t>
            </a:r>
          </a:p>
          <a:p>
            <a:endParaRPr lang="en-US" dirty="0"/>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CC2A7EE5-C888-4E9C-85F2-DC83439D5934}"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441150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per SAP Note #2015553, Premium Storage is required for all database related files with exception of A-series VM SKUs (including Standard_A5, Standard_A6, Standard_A7, Standard_A8, Standard_A9, Standard_A10, Standard_A11) and D-series VM SKUs (including Standard_D11, Standard_D12, Standard_D13, and Standard_D14). </a:t>
            </a:r>
          </a:p>
          <a:p>
            <a:r>
              <a:rPr lang="en-US" sz="1200" kern="1200" dirty="0">
                <a:solidFill>
                  <a:schemeClr val="tx1"/>
                </a:solidFill>
                <a:effectLst/>
                <a:latin typeface="+mn-lt"/>
                <a:ea typeface="+mn-ea"/>
                <a:cs typeface="+mn-cs"/>
              </a:rPr>
              <a:t>Storage latency is critical for DBMS systems, even for SAP HANA, which, for the most part, keep data in-memory. The critical path in storage is usually around the transaction log writes of the DBMS systems. Effectively, it is mandatory to leverage Azure Premium Disks for /hana/data and /hana/log volumes. In order to achieve the minimum throughput of /hana/log and /hana/data as desired by SAP, you might need to to build a RAID 0 using MDADM or LVM over multiple Azure Premium Storage disks. And use the RAID volumes as /hana/data and /hana/log volumes. As stripe sizes for the RAID 0 the recommendation is to use:</a:t>
            </a:r>
          </a:p>
          <a:p>
            <a:pPr lvl="0"/>
            <a:r>
              <a:rPr lang="en-US" sz="1200" kern="1200" dirty="0">
                <a:solidFill>
                  <a:schemeClr val="tx1"/>
                </a:solidFill>
                <a:effectLst/>
                <a:latin typeface="+mn-lt"/>
                <a:ea typeface="+mn-ea"/>
                <a:cs typeface="+mn-cs"/>
              </a:rPr>
              <a:t>- 64 KB or 128 KB for /hana/data</a:t>
            </a:r>
          </a:p>
          <a:p>
            <a:pPr lvl="0"/>
            <a:r>
              <a:rPr lang="en-US" sz="1200" kern="1200" dirty="0">
                <a:solidFill>
                  <a:schemeClr val="tx1"/>
                </a:solidFill>
                <a:effectLst/>
                <a:latin typeface="+mn-lt"/>
                <a:ea typeface="+mn-ea"/>
                <a:cs typeface="+mn-cs"/>
              </a:rPr>
              <a:t>- 32 KB for /hana/log</a:t>
            </a:r>
          </a:p>
          <a:p>
            <a:r>
              <a:rPr lang="en-US" sz="1200" kern="1200" dirty="0">
                <a:solidFill>
                  <a:schemeClr val="tx1"/>
                </a:solidFill>
                <a:effectLst/>
                <a:latin typeface="+mn-lt"/>
                <a:ea typeface="+mn-ea"/>
                <a:cs typeface="+mn-cs"/>
              </a:rPr>
              <a:t>Premium Storage offers the following caching options:</a:t>
            </a:r>
          </a:p>
          <a:p>
            <a:pPr lvl="0"/>
            <a:r>
              <a:rPr lang="en-US" sz="1200" kern="1200" dirty="0">
                <a:solidFill>
                  <a:schemeClr val="tx1"/>
                </a:solidFill>
                <a:effectLst/>
                <a:latin typeface="+mn-lt"/>
                <a:ea typeface="+mn-ea"/>
                <a:cs typeface="+mn-cs"/>
              </a:rPr>
              <a:t>- None</a:t>
            </a:r>
          </a:p>
          <a:p>
            <a:pPr lvl="0"/>
            <a:r>
              <a:rPr lang="en-US" sz="1200" kern="1200" dirty="0">
                <a:solidFill>
                  <a:schemeClr val="tx1"/>
                </a:solidFill>
                <a:effectLst/>
                <a:latin typeface="+mn-lt"/>
                <a:ea typeface="+mn-ea"/>
                <a:cs typeface="+mn-cs"/>
              </a:rPr>
              <a:t>- Read</a:t>
            </a:r>
          </a:p>
          <a:p>
            <a:pPr lvl="0"/>
            <a:r>
              <a:rPr lang="en-US" sz="1200" kern="1200" dirty="0">
                <a:solidFill>
                  <a:schemeClr val="tx1"/>
                </a:solidFill>
                <a:effectLst/>
                <a:latin typeface="+mn-lt"/>
                <a:ea typeface="+mn-ea"/>
                <a:cs typeface="+mn-cs"/>
              </a:rPr>
              <a:t>- Read/write</a:t>
            </a:r>
          </a:p>
          <a:p>
            <a:pPr lvl="0"/>
            <a:r>
              <a:rPr lang="en-US" sz="1200" kern="1200" dirty="0">
                <a:solidFill>
                  <a:schemeClr val="tx1"/>
                </a:solidFill>
                <a:effectLst/>
                <a:latin typeface="+mn-lt"/>
                <a:ea typeface="+mn-ea"/>
                <a:cs typeface="+mn-cs"/>
              </a:rPr>
              <a:t>- None + Write Accelerator, which is only for Azure M-Series VMs</a:t>
            </a:r>
          </a:p>
          <a:p>
            <a:pPr lvl="0"/>
            <a:r>
              <a:rPr lang="en-US" sz="1200" kern="1200" dirty="0">
                <a:solidFill>
                  <a:schemeClr val="tx1"/>
                </a:solidFill>
                <a:effectLst/>
                <a:latin typeface="+mn-lt"/>
                <a:ea typeface="+mn-ea"/>
                <a:cs typeface="+mn-cs"/>
              </a:rPr>
              <a:t>- Read + Write Accelerator, which is only for Azure M-Series VMs</a:t>
            </a:r>
          </a:p>
          <a:p>
            <a:r>
              <a:rPr lang="en-US" sz="1200" kern="1200" dirty="0">
                <a:solidFill>
                  <a:schemeClr val="tx1"/>
                </a:solidFill>
                <a:effectLst/>
                <a:latin typeface="+mn-lt"/>
                <a:ea typeface="+mn-ea"/>
                <a:cs typeface="+mn-cs"/>
              </a:rPr>
              <a:t>Premium Storage specific recommendation is to use Read caching for disks hosting  SAP database data files and No caching for the disks containing SAP database log files. The same principle applies to SAP HANA, where the caching for volumes using Azure Premium Storage should be set as follows:</a:t>
            </a:r>
          </a:p>
          <a:p>
            <a:pPr lvl="0"/>
            <a:r>
              <a:rPr lang="en-US" sz="1200" kern="1200" dirty="0">
                <a:solidFill>
                  <a:schemeClr val="tx1"/>
                </a:solidFill>
                <a:effectLst/>
                <a:latin typeface="+mn-lt"/>
                <a:ea typeface="+mn-ea"/>
                <a:cs typeface="+mn-cs"/>
              </a:rPr>
              <a:t>- /hana/data - no caching</a:t>
            </a:r>
          </a:p>
          <a:p>
            <a:pPr lvl="0"/>
            <a:r>
              <a:rPr lang="en-US" sz="1200" kern="1200" dirty="0">
                <a:solidFill>
                  <a:schemeClr val="tx1"/>
                </a:solidFill>
                <a:effectLst/>
                <a:latin typeface="+mn-lt"/>
                <a:ea typeface="+mn-ea"/>
                <a:cs typeface="+mn-cs"/>
              </a:rPr>
              <a:t>- /hana/log - no caching (with exception for M-Series VMs)</a:t>
            </a:r>
          </a:p>
          <a:p>
            <a:pPr lvl="0"/>
            <a:r>
              <a:rPr lang="en-US" sz="1200" kern="1200" dirty="0">
                <a:solidFill>
                  <a:schemeClr val="tx1"/>
                </a:solidFill>
                <a:effectLst/>
                <a:latin typeface="+mn-lt"/>
                <a:ea typeface="+mn-ea"/>
                <a:cs typeface="+mn-cs"/>
              </a:rPr>
              <a:t>- /hana/shared - read caching</a:t>
            </a:r>
          </a:p>
          <a:p>
            <a:r>
              <a:rPr lang="en-US" sz="1200" kern="1200" dirty="0">
                <a:solidFill>
                  <a:schemeClr val="tx1"/>
                </a:solidFill>
                <a:effectLst/>
                <a:latin typeface="+mn-lt"/>
                <a:ea typeface="+mn-ea"/>
                <a:cs typeface="+mn-cs"/>
              </a:rPr>
              <a:t>For M-Series deployments, Microsoft recommends that you use Azure Write Accelerator for your DBMS deployment. As a matter of fact, SAP HANA certification for Azure M-Series virtual machines requires that Azure Write Accelerator is enabled for the /hana/log volume. Note that there are limits of Azure Premium Storage VHDs per VM that can be supported by Azure Write Accelerator. The current limits are:</a:t>
            </a:r>
          </a:p>
          <a:p>
            <a:pPr lvl="0"/>
            <a:r>
              <a:rPr lang="en-US" sz="1200" kern="1200" dirty="0">
                <a:solidFill>
                  <a:schemeClr val="tx1"/>
                </a:solidFill>
                <a:effectLst/>
                <a:latin typeface="+mn-lt"/>
                <a:ea typeface="+mn-ea"/>
                <a:cs typeface="+mn-cs"/>
              </a:rPr>
              <a:t>- 16 VHDs for an M128xx and M416xx VM</a:t>
            </a:r>
          </a:p>
          <a:p>
            <a:pPr lvl="0"/>
            <a:r>
              <a:rPr lang="en-US" sz="1200" kern="1200" dirty="0">
                <a:solidFill>
                  <a:schemeClr val="tx1"/>
                </a:solidFill>
                <a:effectLst/>
                <a:latin typeface="+mn-lt"/>
                <a:ea typeface="+mn-ea"/>
                <a:cs typeface="+mn-cs"/>
              </a:rPr>
              <a:t>- 8 VHDs for an M64xx and M208xx VM</a:t>
            </a:r>
          </a:p>
          <a:p>
            <a:pPr lvl="0"/>
            <a:r>
              <a:rPr lang="en-US" sz="1200" kern="1200" dirty="0">
                <a:solidFill>
                  <a:schemeClr val="tx1"/>
                </a:solidFill>
                <a:effectLst/>
                <a:latin typeface="+mn-lt"/>
                <a:ea typeface="+mn-ea"/>
                <a:cs typeface="+mn-cs"/>
              </a:rPr>
              <a:t>- 4 VHDs for an M32xx VM</a:t>
            </a:r>
          </a:p>
        </p:txBody>
      </p:sp>
      <p:sp>
        <p:nvSpPr>
          <p:cNvPr id="4" name="Slide Number Placeholder 3"/>
          <p:cNvSpPr>
            <a:spLocks noGrp="1"/>
          </p:cNvSpPr>
          <p:nvPr>
            <p:ph type="sldNum" sz="quarter" idx="5"/>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11635462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current slide represents the traditional design, which relies on well-established concept of availability sets and leverages a pair of Azure regions in the same geography. An Azure Availability Set is a logical grouping capability that helps ensure that the VM resources that you place within the Availability Set are failure-isolated from each other when they are deployed within an Azure datacenter. Azure ensures that the VMs you place within an Availability Set run across multiple physical servers, compute racks, storage units, and network switches. This configuration is referred to as placements in different update and fault domains. These placements usually are within an Azure datacenter. Assuming that power source and network issues would affect the datacenter that you are deploying, all your capacity in one Azure region would be affected. </a:t>
            </a:r>
          </a:p>
          <a:p>
            <a:r>
              <a:rPr lang="en-US" dirty="0"/>
              <a:t>Note that it is important to consider high availability and disaster recovery provisions separately for each component of this design:</a:t>
            </a:r>
          </a:p>
          <a:p>
            <a:r>
              <a:rPr lang="en-US" dirty="0"/>
              <a:t>    -   HANA Database layer - both high availability and disaster recovery is implemented by using HANA System Replication (synchronous or asynchronous, depending on the option). In case of synchronous replication, the high availability functionality relies additionally on Linux-based Pacemaker clustering.</a:t>
            </a:r>
          </a:p>
          <a:p>
            <a:r>
              <a:rPr lang="en-US" dirty="0"/>
              <a:t>    -   SAP Central Services (ASCS) layer - high availability is implemented by using operating system-level clustering (either Windows Server Failover Clustering or Linux-based Pacemaker clustering, depending on the underlying operating system). Disaster recovery relies across Azure regions on Azure Site Recovery, which replicates virtual disks of cluster members to the secondary site. Azure Site Recovery is also used to orchestrate failover between sites.</a:t>
            </a:r>
          </a:p>
          <a:p>
            <a:r>
              <a:rPr lang="en-US" dirty="0"/>
              <a:t>    -   SAP file share layer - high availability of the sapmnt share is implemented by using either Windows-based file share (based on Windows Storage Spaces Direct cluster hosting Scale-Out File Server) or Linux-based NFS mount (based on Azure NetApp Files or Linux Distributed Replicated Block Device). Disaster recovery relies on Azure Site Recovery, which replicates the file sharing infrastructure to the secondary site. When using Azure NetApp Files NFS-based approach, NetApp offers a SaaS based solution called NetApp Cloud Sync. You can use any file based-copy tool (such as rsync) to replicate data to the secondary site (including file or folder permissions).      </a:t>
            </a:r>
          </a:p>
          <a:p>
            <a:r>
              <a:rPr lang="en-US" dirty="0"/>
              <a:t>    -   SAP Application Server layer - high availability is implemented by simply deploying multiple application servers. Disaster recovery across Azure regions relies on Azure Site Recovery, which replicates virtual disks of application servers to the secondary site. Azure Site Recovery is also used to orchestrate failover between sites.</a:t>
            </a:r>
          </a:p>
        </p:txBody>
      </p:sp>
      <p:sp>
        <p:nvSpPr>
          <p:cNvPr id="4" name="Slide Number Placeholder 3"/>
          <p:cNvSpPr>
            <a:spLocks noGrp="1"/>
          </p:cNvSpPr>
          <p:nvPr>
            <p:ph type="sldNum" sz="quarter" idx="5"/>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3457867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current slide represents a different design that takes advantage of availability zones, representing separate, physically isolated data centers within the same region. The placement of datacenters that represent Azure Availability Zones constitutes a compromise between delivering acceptable network latency to services deployed in different zones, and a distance between datacenters. The distance matters because even though majority of destructive events are not likely to affect the infrastructure of all Availability Zones in the same region, history offers examples of larger scale disasters that could have such impact. To account for such occurrences, organizations might have the minimum distance requirement between the location of their production and disaster recovery sites. For most Azure customers, the minimum distance definition necessitates the use of two or more Azure regions.</a:t>
            </a:r>
          </a:p>
          <a:p>
            <a:r>
              <a:rPr lang="en-US" dirty="0"/>
              <a:t>Note that it is important to consider high availability and disaster recovery provisions separately for each component of this design. In this case, the highly available production components are distributed across Availability Zone 1 and Availability Zone 2:</a:t>
            </a:r>
          </a:p>
          <a:p>
            <a:r>
              <a:rPr lang="en-US" dirty="0"/>
              <a:t>          -   HANA Database layer is hosted by a Linux Pacemaker cluster containing an active VM instance residing in Availability Zone 1 and standby VM instance residing in Availability Zone 2, with HANA Synchronous replication between nodes of the cluster. Clustering is implemented by using Pacemaker.</a:t>
            </a:r>
          </a:p>
          <a:p>
            <a:r>
              <a:rPr lang="en-US" dirty="0"/>
              <a:t>          -   ASCS layer hosted by a Windows cluster contains an active VM instance residing in Availability Zone 1 and a standby VM instance residing in Availability Zone 2. </a:t>
            </a:r>
          </a:p>
          <a:p>
            <a:r>
              <a:rPr lang="en-US" dirty="0"/>
              <a:t>         -   SAP file share layer on Windows cluster contains an one VM node residing in Availability Zone 1 and another VM node residing in Availability Zone 2. </a:t>
            </a:r>
          </a:p>
          <a:p>
            <a:r>
              <a:rPr lang="en-US" dirty="0"/>
              <a:t>         -   SAP Application Server layer consists of a PAS server VM in Availability Zone 1 and AAS in Availability Zone 2. Clustering is not used in this case since high availability is built-into the PAS and AAS functionality.  </a:t>
            </a:r>
          </a:p>
        </p:txBody>
      </p:sp>
      <p:sp>
        <p:nvSpPr>
          <p:cNvPr id="4" name="Slide Number Placeholder 3"/>
          <p:cNvSpPr>
            <a:spLocks noGrp="1"/>
          </p:cNvSpPr>
          <p:nvPr>
            <p:ph type="sldNum" sz="quarter" idx="5"/>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678539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Key design components:</a:t>
            </a:r>
          </a:p>
          <a:p>
            <a:r>
              <a:rPr lang="en-US" dirty="0"/>
              <a:t>    -   HANA System Replication</a:t>
            </a:r>
          </a:p>
          <a:p>
            <a:r>
              <a:rPr lang="en-US" dirty="0"/>
              <a:t>    -   Windows/Linux clusters</a:t>
            </a:r>
          </a:p>
          <a:p>
            <a:r>
              <a:rPr lang="en-US" dirty="0"/>
              <a:t>    -   Windows SOFS or Linux DRBD or Azure NetApp Files</a:t>
            </a:r>
          </a:p>
          <a:p>
            <a:r>
              <a:rPr lang="en-US" dirty="0"/>
              <a:t>    -   Azure Site Recovery</a:t>
            </a:r>
          </a:p>
          <a:p>
            <a:r>
              <a:rPr lang="en-US" dirty="0"/>
              <a:t>    -   VNet Hub &amp; Spoke topology</a:t>
            </a:r>
          </a:p>
          <a:p>
            <a:r>
              <a:rPr lang="en-US" dirty="0"/>
              <a:t>2. Two primary HA/DR options</a:t>
            </a:r>
          </a:p>
          <a:p>
            <a:r>
              <a:rPr lang="en-US" dirty="0"/>
              <a:t>    -   HA in an Availability Set and DR across regions (DR replica can coexist with QA in the second region)</a:t>
            </a:r>
          </a:p>
          <a:p>
            <a:r>
              <a:rPr lang="en-US" dirty="0"/>
              <a:t>    -   HA/DR across Availability Zones</a:t>
            </a:r>
          </a:p>
          <a:p>
            <a:r>
              <a:rPr lang="en-US" dirty="0"/>
              <a:t>3.  Networking considerations</a:t>
            </a:r>
          </a:p>
          <a:p>
            <a:r>
              <a:rPr lang="en-US" dirty="0"/>
              <a:t>    -   ExpressRoute for end user access with geo-redundancy provisions</a:t>
            </a:r>
          </a:p>
          <a:p>
            <a:r>
              <a:rPr lang="en-US" dirty="0"/>
              <a:t>    -   Site-to-Site VPN for remote administration and monitoring</a:t>
            </a:r>
          </a:p>
          <a:p>
            <a:r>
              <a:rPr lang="en-US" dirty="0"/>
              <a:t>4.  Additional infrastructure considerations</a:t>
            </a:r>
          </a:p>
          <a:p>
            <a:r>
              <a:rPr lang="en-US" dirty="0"/>
              <a:t>    -   Blob storage for backup retention</a:t>
            </a:r>
          </a:p>
          <a:p>
            <a:r>
              <a:rPr lang="en-US" dirty="0"/>
              <a:t>    -   Jump-box</a:t>
            </a:r>
          </a:p>
          <a:p>
            <a:r>
              <a:rPr lang="en-US" dirty="0"/>
              <a:t>    -   DNS</a:t>
            </a:r>
          </a:p>
          <a:p>
            <a:r>
              <a:rPr lang="en-US" dirty="0"/>
              <a:t>    -   Patching</a:t>
            </a:r>
          </a:p>
          <a:p>
            <a:r>
              <a:rPr lang="en-US" dirty="0"/>
              <a:t>    -   Backup</a:t>
            </a:r>
          </a:p>
          <a:p>
            <a:r>
              <a:rPr lang="en-US" dirty="0"/>
              <a:t>    -   Monitoring</a:t>
            </a:r>
          </a:p>
          <a:p>
            <a:r>
              <a:rPr lang="en-US" dirty="0"/>
              <a:t>    -   Cluster arbitration (Cloud Witness and SBD)</a:t>
            </a:r>
          </a:p>
        </p:txBody>
      </p:sp>
      <p:sp>
        <p:nvSpPr>
          <p:cNvPr id="4" name="Slide Number Placeholder 3"/>
          <p:cNvSpPr>
            <a:spLocks noGrp="1"/>
          </p:cNvSpPr>
          <p:nvPr>
            <p:ph type="sldNum" sz="quarter" idx="5"/>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2351035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Demonstrate the use of Azure Pricing Calculator as you present this slide.</a:t>
            </a:r>
          </a:p>
        </p:txBody>
      </p:sp>
      <p:sp>
        <p:nvSpPr>
          <p:cNvPr id="4" name="Slide Number Placeholder 3"/>
          <p:cNvSpPr>
            <a:spLocks noGrp="1"/>
          </p:cNvSpPr>
          <p:nvPr>
            <p:ph type="sldNum" sz="quarter" idx="5"/>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2360826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Pricing</a:t>
            </a:r>
          </a:p>
          <a:p>
            <a:r>
              <a:rPr lang="en-US" dirty="0"/>
              <a:t>    -   Use Azure Pricing Calculator</a:t>
            </a:r>
          </a:p>
          <a:p>
            <a:r>
              <a:rPr lang="en-US" dirty="0"/>
              <a:t>    -   Use Reserved VM Instances option if it helps save costs</a:t>
            </a:r>
          </a:p>
          <a:p>
            <a:r>
              <a:rPr lang="en-US" dirty="0"/>
              <a:t>    -   Consider best OS licensing option(s):</a:t>
            </a:r>
          </a:p>
          <a:p>
            <a:r>
              <a:rPr lang="en-US" dirty="0"/>
              <a:t>        -   It is common NOT to include Windows license costs because of Azure Hybrid Use Benefits</a:t>
            </a:r>
          </a:p>
          <a:p>
            <a:r>
              <a:rPr lang="en-US" dirty="0"/>
              <a:t>        -   Linux OS subscription costs can be based on Azure Marketplace</a:t>
            </a:r>
          </a:p>
          <a:p>
            <a:r>
              <a:rPr lang="en-US" dirty="0"/>
              <a:t>    -   Provide assumptions for ExpressRoute bandwidth</a:t>
            </a:r>
          </a:p>
          <a:p>
            <a:r>
              <a:rPr lang="en-US" dirty="0"/>
              <a:t>    -   Make sure to include the required minimum level of Azure support (e.g. Azure Professional Direct, whenever applicable)</a:t>
            </a:r>
          </a:p>
        </p:txBody>
      </p:sp>
      <p:sp>
        <p:nvSpPr>
          <p:cNvPr id="4" name="Slide Number Placeholder 3"/>
          <p:cNvSpPr>
            <a:spLocks noGrp="1"/>
          </p:cNvSpPr>
          <p:nvPr>
            <p:ph type="sldNum" sz="quarter" idx="5"/>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0334637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the proposed solution fully certified by SAP? </a:t>
            </a:r>
          </a:p>
          <a:p>
            <a:r>
              <a:rPr lang="en-US" dirty="0"/>
              <a:t>Does the proposal meet Contoso business continuity requirements? What if there’s outage on VM or storage? How can we restore from backup? How can we failover the landscape in case of an outage?</a:t>
            </a:r>
          </a:p>
          <a:p>
            <a:r>
              <a:rPr lang="en-US" dirty="0"/>
              <a:t>There’re legacy on-prem systems that need to interact with S/4HANA in cloud. How can we minimize performance impact in cross-premises scenarios? </a:t>
            </a:r>
          </a:p>
          <a:p>
            <a:r>
              <a:rPr lang="en-US" dirty="0"/>
              <a:t>Can we change the size of the environment if sizing requirements change in future?</a:t>
            </a:r>
          </a:p>
          <a:p>
            <a:r>
              <a:rPr lang="en-US" dirty="0"/>
              <a:t>Is there anything not included in the results of Azure Pricing Calculator? </a:t>
            </a:r>
          </a:p>
          <a:p>
            <a:r>
              <a:rPr lang="en-US" dirty="0"/>
              <a:t>CFO is asking for cost saving even further. What can we do to optimize the cost? What are our options?</a:t>
            </a:r>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93170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Present the abstract, learning objectives, and prerequisites</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second step of the design session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third step of the design session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track of time and coordinate students’ activities</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preferred target audience includes:</a:t>
            </a:r>
          </a:p>
          <a:p>
            <a:r>
              <a:rPr lang="en-US" dirty="0"/>
              <a:t>-   Business Development Manager (BDM) or Application Sponsor (CFO)</a:t>
            </a:r>
          </a:p>
          <a:p>
            <a:r>
              <a:rPr lang="en-US" dirty="0"/>
              <a:t>       -   Funds projects &amp; apps</a:t>
            </a:r>
          </a:p>
          <a:p>
            <a:r>
              <a:rPr lang="en-US" dirty="0"/>
              <a:t>       -   Most interested in public cloud</a:t>
            </a:r>
          </a:p>
          <a:p>
            <a:r>
              <a:rPr lang="en-US" dirty="0"/>
              <a:t>-   Business Unit IT / Developers (Director of SAP Business Analysts, Director of SAP Operations)</a:t>
            </a:r>
          </a:p>
          <a:p>
            <a:r>
              <a:rPr lang="en-US" dirty="0"/>
              <a:t>     -   Reports to BDM and is responsible for coding and testing apps</a:t>
            </a:r>
          </a:p>
          <a:p>
            <a:r>
              <a:rPr lang="en-US" dirty="0"/>
              <a:t>     -   Big influencer of public cloud strategy</a:t>
            </a:r>
          </a:p>
          <a:p>
            <a:r>
              <a:rPr lang="en-US" dirty="0"/>
              <a:t>-   Central IT (VP of IT Operations)</a:t>
            </a:r>
          </a:p>
          <a:p>
            <a:r>
              <a:rPr lang="en-US" dirty="0"/>
              <a:t>     -   Reports into CIO and responsible for operating datacenter</a:t>
            </a:r>
          </a:p>
          <a:p>
            <a:r>
              <a:rPr lang="en-US" dirty="0"/>
              <a:t>     -   Concerned about shadow IT created issues: security/compliance, server sprawl, and lack of control</a:t>
            </a:r>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that the preferred solution will consist of two options: </a:t>
            </a:r>
          </a:p>
          <a:p>
            <a:pPr marL="171450" indent="-171450">
              <a:buFontTx/>
              <a:buChar char="-"/>
            </a:pPr>
            <a:r>
              <a:rPr lang="en-US" dirty="0"/>
              <a:t>Azure VMs – HA in Availability Set and DR across Regions</a:t>
            </a:r>
          </a:p>
          <a:p>
            <a:pPr marL="171450" indent="-171450">
              <a:buFontTx/>
              <a:buChar char="-"/>
            </a:pPr>
            <a:r>
              <a:rPr lang="en-US" dirty="0"/>
              <a:t>Azure VMs - HA and DR across Availability Zones</a:t>
            </a:r>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option (Azure VMs – HA in Availability Set and DR across Regions) represents the traditional design, which relies on well-established concept of availability sets and leverages a pair of Azure regions in the same geography. An Azure Availability Set is a logical grouping capability that helps ensure that the VM resources that you place within the Availability Set are failure-isolated from each other when they are deployed within an Azure datacenter. Azure ensures that the VMs you place within an Availability Set run across multiple physical servers, compute racks, storage units, and network switches. This configuration is referred to as placements in different update and fault domains. These placements usually are within an Azure datacenter. Assuming that power source and network issues would affect the datacenter that you are deploying, all your capacity in one Azure region would be affected.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290788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option (Azure VMs - HA and DR across Availability Zones) takes advantage of the availability zones, representing separate, physically isolated data centers within the same region. The placement of datacenters that represent Azure Availability Zones constitutes a compromise between delivering acceptable network latency to services deployed in different zones, and a distance between datacenters. The distance matters because even though majority of destructive events are not likely to affect the infrastructure of all Availability Zones in the same region, history offers examples of larger scale disasters that could have such impact. To account for such occurrences, organizations might have the minimum distance requirement between the location of their production and disaster recovery sites. For most Azure customers, the minimum distance definition necessitates the use of two or more Azure regions.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83965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Reference this slide when describing both options of the preferred solution</a:t>
            </a:r>
          </a:p>
        </p:txBody>
      </p:sp>
      <p:sp>
        <p:nvSpPr>
          <p:cNvPr id="4" name="Slide Number Placeholder 3"/>
          <p:cNvSpPr>
            <a:spLocks noGrp="1"/>
          </p:cNvSpPr>
          <p:nvPr>
            <p:ph type="sldNum" sz="quarter" idx="5"/>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19982158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Describe Azure VM design tips, focusing in particular on those presented on the current slide.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48D4592-6837-45C4-B65B-13E03ECAF0B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22864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pricing consists of two main categories: *HA/DR* and *cost conscious* (without HA/DR). Each quote includes cost of Production, QA, and Development environments, as well as it takes into account compute, storage, networking, SUSE OS/support, Azure Professional Direct Support (which is, at minimum, required when deploying SAP production solutions in Azure). The *cost conscious* pricing doesn’t include HA nor DR (single VM) and assumes retention of daily backups of Production for one month, along with biweekly QA and Dev backups. The *HA/DR* option includes Standard Load Balancer in the primary site and a DR replica in the secondary site, with retention of daily backups of Production for one month, monthly and quarterly for one year, along with monthly backups of QA and Dev monthly retained for one year. </a:t>
            </a:r>
          </a:p>
          <a:p>
            <a:endParaRPr lang="en-US" dirty="0"/>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sng" strike="noStrike" kern="1200" cap="none" spc="0" normalizeH="0" baseline="0" noProof="0" dirty="0">
                <a:ln>
                  <a:noFill/>
                </a:ln>
                <a:effectLst/>
                <a:uLnTx/>
                <a:uFillTx/>
                <a:latin typeface="Segoe UI"/>
                <a:ea typeface="+mn-ea"/>
                <a:cs typeface="+mn-cs"/>
              </a:rPr>
              <a:t>Note</a:t>
            </a:r>
            <a:r>
              <a:rPr kumimoji="0" lang="en-US" sz="1200" b="0" i="0" u="none" strike="noStrike" kern="1200" cap="none" spc="0" normalizeH="0" baseline="0" noProof="0" dirty="0">
                <a:ln>
                  <a:noFill/>
                </a:ln>
                <a:effectLst/>
                <a:uLnTx/>
                <a:uFillTx/>
                <a:latin typeface="Segoe UI"/>
                <a:ea typeface="+mn-ea"/>
                <a:cs typeface="+mn-cs"/>
              </a:rPr>
              <a:t> : </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All options include Prod, QA, Dev, Storage, Management, Network, SUSE OS/support, Azure Professional Direct Support and full SAP certification </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All options does NOT include software licenses of SAP, Backup, Monitoring and Windows OS (because of AHUB)</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Cost conscious doesn’t include HA nor DR (single VM) | backup retention : PRD daily for one month (= x 31), QA and Dev twice per month (= x 2)</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HA/DR include local HA in Availability Set with Standard Load Balancer and DR replica in another region | backup retention PRD daily for one month, monthly and quarterly for one year (= x 47), QA and Dev monthly for one year (= x 12)</a:t>
            </a:r>
            <a:endParaRPr kumimoji="0" lang="en-US" sz="1600" b="0" i="0" u="none" strike="noStrike" kern="1200" cap="none" spc="0" normalizeH="0" baseline="0" noProof="0" dirty="0">
              <a:ln>
                <a:noFill/>
              </a:ln>
              <a:effectLst/>
              <a:uLnTx/>
              <a:uFillTx/>
              <a:latin typeface="Segoe UI"/>
              <a:ea typeface="+mn-ea"/>
              <a:cs typeface="+mn-cs"/>
            </a:endParaRPr>
          </a:p>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12820186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Inform students about the purpose of the first step of the design session</a:t>
            </a:r>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further optimize the cost:</a:t>
            </a:r>
          </a:p>
          <a:p>
            <a:r>
              <a:rPr lang="en-US" dirty="0"/>
              <a:t> -   Estimate VM uptime and use Reserved Instances if uptime is larger than 30%</a:t>
            </a:r>
          </a:p>
          <a:p>
            <a:r>
              <a:rPr lang="en-US" dirty="0"/>
              <a:t>    -   Review T-Shirt pricing model</a:t>
            </a:r>
          </a:p>
          <a:p>
            <a:r>
              <a:rPr lang="en-US" dirty="0"/>
              <a:t>    -   When using Windows Server, take advantage of the Azure Hybrid Use Benefits (AHUB)</a:t>
            </a:r>
          </a:p>
          <a:p>
            <a:r>
              <a:rPr lang="en-US" dirty="0"/>
              <a:t>    -   Schedule stopping and deallocating of non-production virtual machines during their idle times:</a:t>
            </a:r>
          </a:p>
          <a:p>
            <a:r>
              <a:rPr lang="en-US" dirty="0"/>
              <a:t>        -   This functionality is available directly from the Azure portal. Alternatively, you can use Azure Automation runbooks or custom Azure PowerShell and Azure CLI scripts to stop and deallocate any instance. The same techniques can be used to start the instance on a scheduled time.</a:t>
            </a:r>
          </a:p>
          <a:p>
            <a:r>
              <a:rPr lang="en-US" dirty="0"/>
              <a:t>        -   Note that the built-in platform auto-shutdown functionality does not provide the draining functionality of application servers, so it is important to verify that these servers do not have any active tasks before initiating shutdown. This can be implemented by using Azure Automation or Azure functions.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668101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Considering technologies used or intended to be used for on-premises deployments, the solution will leverage Ansible for configuration management and Terraform for Azure resource provisioning. The solution offers full automation capabilities, including both provisioning Azure resources, as well as installation and configuration of SAP HANA software components.</a:t>
            </a:r>
          </a:p>
        </p:txBody>
      </p:sp>
      <p:sp>
        <p:nvSpPr>
          <p:cNvPr id="4" name="Slide Number Placeholder 3"/>
          <p:cNvSpPr>
            <a:spLocks noGrp="1"/>
          </p:cNvSpPr>
          <p:nvPr>
            <p:ph type="sldNum" sz="quarter" idx="5"/>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31050663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the roadmap and explain how upcoming changes might impact the proposed solution.</a:t>
            </a:r>
          </a:p>
        </p:txBody>
      </p:sp>
      <p:sp>
        <p:nvSpPr>
          <p:cNvPr id="4" name="Slide Number Placeholder 3"/>
          <p:cNvSpPr>
            <a:spLocks noGrp="1"/>
          </p:cNvSpPr>
          <p:nvPr>
            <p:ph type="sldNum" sz="quarter" idx="5"/>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18719775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Step through the process of carrying out a cloud assessment session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673925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Verify that the resources referenced on this slide are up-to-date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14078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dirty="0"/>
              <a:t>Reference the latest version of the SAP HANA on Azure content before presenting this session.</a:t>
            </a:r>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3/26/2020 5:19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13663149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Contoso Group is a pharmaceutical company with its headquarters based in Boston, US.  </a:t>
            </a:r>
          </a:p>
          <a:p>
            <a:r>
              <a:rPr lang="en-US" dirty="0"/>
              <a:t>Contoso Leadership and Planning Groups wants to drastically reduce server and storage hardware in their own datacenters to minimize IT related costs. Contoso has already a number of their non-SAP systems migrated to Azure. The leadership asked Contoso IT to look into the possibility to deploy its green field S/4HANA environment to cloud. </a:t>
            </a:r>
          </a:p>
          <a:p>
            <a:r>
              <a:rPr lang="en-US" dirty="0"/>
              <a:t>Contoso IT decided to leverage its knowledge of the Microsoft cloud platform and existing ExpressRoute connectivity and host its SAP S/4HANA landscape in Azure. </a:t>
            </a:r>
          </a:p>
          <a:p>
            <a:r>
              <a:rPr lang="en-US" dirty="0"/>
              <a:t>Considering that Contoso finance and supply chain team will strongly rely on S/4HANA, the systems should be highly available and their performance must be predictable and consistent.  In addition, the management team wants to leverage disaster recovery capabilities offered by Azure in order to ensure resiliency in case the primary region hosting the new deployment becomes unavailable. </a:t>
            </a:r>
          </a:p>
          <a:p>
            <a:r>
              <a:rPr lang="en-US" dirty="0"/>
              <a:t>Before migrating the production environment, Contoso wants to test its new deployment approach by provisioning development, and UAT environments in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Andrew Cross, CIO of Contoso Group summarized Contoso’s objectives by stating "Our operational dependencies on SAP applications force us to seek reasonably priced high availability and disaster recovery capabilities for our production SAP S/4HANA deployments.” </a:t>
            </a: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28946522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Contoso S/4HANA Deployment Priorities</a:t>
            </a:r>
          </a:p>
          <a:p>
            <a:r>
              <a:rPr lang="en-US" dirty="0"/>
              <a:t>-   In-memory database performance and agility to scale</a:t>
            </a:r>
          </a:p>
          <a:p>
            <a:r>
              <a:rPr lang="en-US" dirty="0"/>
              <a:t>-   High Availability &amp; Disaster Recovery</a:t>
            </a:r>
          </a:p>
          <a:p>
            <a:r>
              <a:rPr lang="en-US" dirty="0"/>
              <a:t>-   Data protection &amp; security</a:t>
            </a:r>
          </a:p>
          <a:p>
            <a:r>
              <a:rPr lang="en-US" dirty="0"/>
              <a:t>-   Safe and smooth migration with downtime minimized</a:t>
            </a:r>
          </a:p>
          <a:p>
            <a:r>
              <a:rPr lang="en-US" dirty="0"/>
              <a:t>-   IT standardization across SAP and non-SAP</a:t>
            </a:r>
          </a:p>
          <a:p>
            <a:endParaRPr lang="en-US" dirty="0"/>
          </a:p>
        </p:txBody>
      </p:sp>
      <p:sp>
        <p:nvSpPr>
          <p:cNvPr id="4" name="Slide Number Placeholder 3"/>
          <p:cNvSpPr>
            <a:spLocks noGrp="1"/>
          </p:cNvSpPr>
          <p:nvPr>
            <p:ph type="sldNum" sz="quarter" idx="10"/>
          </p:nvPr>
        </p:nvSpPr>
        <p:spPr/>
        <p:txBody>
          <a:bodyPr/>
          <a:lstStyle/>
          <a:p>
            <a:fld id="{B855A04F-69D3-4425-B47E-890457CFB115}" type="slidenum">
              <a:rPr lang="en-US" smtClean="0"/>
              <a:t>6</a:t>
            </a:fld>
            <a:endParaRPr lang="en-US" dirty="0"/>
          </a:p>
        </p:txBody>
      </p:sp>
    </p:spTree>
    <p:extLst>
      <p:ext uri="{BB962C8B-B14F-4D97-AF65-F5344CB8AC3E}">
        <p14:creationId xmlns:p14="http://schemas.microsoft.com/office/powerpoint/2010/main" val="4064900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Contoso S/4HANA requirements:</a:t>
            </a:r>
          </a:p>
          <a:p>
            <a:r>
              <a:rPr lang="en-US" dirty="0"/>
              <a:t>Target environment:</a:t>
            </a:r>
          </a:p>
          <a:p>
            <a:r>
              <a:rPr lang="en-US" dirty="0"/>
              <a:t>    -   Sizing</a:t>
            </a:r>
          </a:p>
          <a:p>
            <a:r>
              <a:rPr lang="en-US" dirty="0"/>
              <a:t>        -   Production</a:t>
            </a:r>
          </a:p>
          <a:p>
            <a:r>
              <a:rPr lang="en-US" dirty="0"/>
              <a:t>            -   HANA DB memory requirement; 2 TiB</a:t>
            </a:r>
          </a:p>
          <a:p>
            <a:r>
              <a:rPr lang="en-US" dirty="0"/>
              <a:t>            -   Application SAPS requirements (SAPS): 15,000</a:t>
            </a:r>
          </a:p>
          <a:p>
            <a:r>
              <a:rPr lang="en-US" dirty="0"/>
              <a:t>        -   Quality Assurance</a:t>
            </a:r>
          </a:p>
          <a:p>
            <a:r>
              <a:rPr lang="en-US" dirty="0"/>
              <a:t>            -   HANA DB memory requirement; 2 TiB</a:t>
            </a:r>
          </a:p>
          <a:p>
            <a:r>
              <a:rPr lang="en-US" dirty="0"/>
              <a:t>            -   Application SAPS requirements (SAPS): 15,000</a:t>
            </a:r>
          </a:p>
          <a:p>
            <a:r>
              <a:rPr lang="en-US" dirty="0"/>
              <a:t>        -   Development</a:t>
            </a:r>
          </a:p>
          <a:p>
            <a:r>
              <a:rPr lang="en-US" dirty="0"/>
              <a:t>            -   HANA DB memory requirement; 192 GiB</a:t>
            </a:r>
          </a:p>
          <a:p>
            <a:r>
              <a:rPr lang="en-US" dirty="0"/>
              <a:t>            -   Application SAPS requirements (SAPS): none</a:t>
            </a:r>
          </a:p>
          <a:p>
            <a:r>
              <a:rPr lang="en-US" dirty="0"/>
              <a:t>2.  Business continuity</a:t>
            </a:r>
          </a:p>
          <a:p>
            <a:r>
              <a:rPr lang="en-US" dirty="0"/>
              <a:t>    -   High Availability and Disaster Recovery</a:t>
            </a:r>
          </a:p>
          <a:p>
            <a:r>
              <a:rPr lang="en-US" dirty="0"/>
              <a:t>        -   Each proposed solution must include both high availability and disaster recovery capabilities for the Production environment (99.95% uptime)</a:t>
            </a:r>
          </a:p>
          <a:p>
            <a:r>
              <a:rPr lang="en-US" dirty="0"/>
              <a:t>        -   Each proposed solution must include high availability for the Quality Assurance environment (99.95% uptime)</a:t>
            </a:r>
          </a:p>
          <a:p>
            <a:r>
              <a:rPr lang="en-US" dirty="0"/>
              <a:t>        -   The disaster recovery solution must ensure business continuity in case of an event affecting the entire Azure datacenter hosting the Production environment</a:t>
            </a:r>
          </a:p>
          <a:p>
            <a:r>
              <a:rPr lang="en-US" dirty="0"/>
              <a:t>    -   Data protection</a:t>
            </a:r>
          </a:p>
          <a:p>
            <a:r>
              <a:rPr lang="en-US" dirty="0"/>
              <a:t>        -   No data loss allowed in the Production and the Quality Assurance environment</a:t>
            </a:r>
          </a:p>
          <a:p>
            <a:r>
              <a:rPr lang="en-US" dirty="0"/>
              <a:t>        -   Production</a:t>
            </a:r>
          </a:p>
          <a:p>
            <a:r>
              <a:rPr lang="en-US" dirty="0"/>
              <a:t>            -   HANA DB log backup taken every 30 minutes and retained for 1 day</a:t>
            </a:r>
          </a:p>
          <a:p>
            <a:r>
              <a:rPr lang="en-US" dirty="0"/>
              <a:t>            -   HANA DB full backup every night and retained for 1 month</a:t>
            </a:r>
          </a:p>
          <a:p>
            <a:r>
              <a:rPr lang="en-US" dirty="0"/>
              <a:t>        -   Quality Assurance</a:t>
            </a:r>
          </a:p>
          <a:p>
            <a:r>
              <a:rPr lang="en-US" dirty="0"/>
              <a:t>            -   HANA DB full bi-weekly backup retained for 1 month</a:t>
            </a:r>
          </a:p>
          <a:p>
            <a:r>
              <a:rPr lang="en-US" dirty="0"/>
              <a:t>        -   Development</a:t>
            </a:r>
          </a:p>
          <a:p>
            <a:r>
              <a:rPr lang="en-US" dirty="0"/>
              <a:t>            -   HANA DB full bi-weekly backup retained for 1 month</a:t>
            </a:r>
          </a:p>
        </p:txBody>
      </p:sp>
      <p:sp>
        <p:nvSpPr>
          <p:cNvPr id="4" name="Slide Number Placeholder 3"/>
          <p:cNvSpPr>
            <a:spLocks noGrp="1"/>
          </p:cNvSpPr>
          <p:nvPr>
            <p:ph type="sldNum" sz="quarter" idx="5"/>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4029608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Present the key design concepts applicable to this design session</a:t>
            </a:r>
          </a:p>
        </p:txBody>
      </p:sp>
      <p:sp>
        <p:nvSpPr>
          <p:cNvPr id="4" name="Slide Number Placeholder 3"/>
          <p:cNvSpPr>
            <a:spLocks noGrp="1"/>
          </p:cNvSpPr>
          <p:nvPr>
            <p:ph type="sldNum" sz="quarter" idx="5"/>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2102108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When implementing SAP HANA-based workloads in Azure, you have the choice of deploying HANA on Azure virtual machines or bare-metal, purpose-built hardware referred to as SAP HANA on Azure (Large Instances).</a:t>
            </a:r>
          </a:p>
          <a:p>
            <a:pPr lvl="0"/>
            <a:r>
              <a:rPr lang="en-US" sz="1200" kern="1200" dirty="0">
                <a:solidFill>
                  <a:schemeClr val="tx1"/>
                </a:solidFill>
                <a:effectLst/>
                <a:latin typeface="+mn-lt"/>
                <a:ea typeface="+mn-ea"/>
                <a:cs typeface="+mn-cs"/>
              </a:rPr>
              <a:t>There is a growing number of Azure VM SKUs certified for hosting SAP HANA including GS5 and a number of M family VM sizes (with M208ms_v2, featuring 5.7 TiB of memory and with M128s supporting scale-out configuration). There is also much larger selection of Azure VM SKUs that support non-HANA workloads (NetWeaver and non-NetWeaver products). </a:t>
            </a:r>
          </a:p>
          <a:p>
            <a:r>
              <a:rPr lang="en-US" sz="1200" kern="1200" dirty="0">
                <a:solidFill>
                  <a:schemeClr val="tx1"/>
                </a:solidFill>
                <a:effectLst/>
                <a:latin typeface="+mn-lt"/>
                <a:ea typeface="+mn-ea"/>
                <a:cs typeface="+mn-cs"/>
              </a:rPr>
              <a:t>SAP HANA on Azure (Large Instances) involves deploying and running SAP HANA without the use of a hypervisor,  with each physical server dedicated to an individual customers. The server hardware is part of a larger stamp that contain networking, compute, and storage infrastructure. Each stamp is associated with a tenant. A tenant is assigned to a single customer. A customer can have multiple tenants. SAP HANA on Azure (Large Instances) represents an example of HANA tailored data center integration (TDI) certified deployment methodology. Customers can choose from several server SKUs, ranging from 36 Intel CPU cores and 768 GB of memory to 480 Intel CPU cores and 24 TB (up to 120-TB in the scale-out configuration) of memory. Two different classes of hardware divide the SKUs into:</a:t>
            </a:r>
          </a:p>
          <a:p>
            <a:pPr marL="171450" lvl="0" indent="-171450">
              <a:buFontTx/>
              <a:buChar char="-"/>
            </a:pPr>
            <a:r>
              <a:rPr lang="en-US" sz="1200" kern="1200" dirty="0">
                <a:solidFill>
                  <a:schemeClr val="tx1"/>
                </a:solidFill>
                <a:effectLst/>
                <a:latin typeface="+mn-lt"/>
                <a:ea typeface="+mn-ea"/>
                <a:cs typeface="+mn-cs"/>
              </a:rPr>
              <a:t>S72, S72m, S96, S144, S144m, S192, S192m, and S192xm, which are referred to as the "Type I class" of SKUs.</a:t>
            </a:r>
          </a:p>
          <a:p>
            <a:pPr marL="171450" lvl="0" indent="-171450">
              <a:buFontTx/>
              <a:buChar char="-"/>
            </a:pPr>
            <a:r>
              <a:rPr lang="en-US" sz="1200" kern="1200" dirty="0">
                <a:solidFill>
                  <a:schemeClr val="tx1"/>
                </a:solidFill>
                <a:effectLst/>
                <a:latin typeface="+mn-lt"/>
                <a:ea typeface="+mn-ea"/>
                <a:cs typeface="+mn-cs"/>
              </a:rPr>
              <a:t>S384, S384m, S384xm, S384xxm, S576m, S576xm S768m, S768xm and S960m, which are referred to as the "Type II class" of SKUs.</a:t>
            </a:r>
          </a:p>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343164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6980643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Title and Conten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465">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249" y="1447800"/>
            <a:ext cx="11151917" cy="1167884"/>
          </a:xfrm>
        </p:spPr>
        <p:txBody>
          <a:bodyPr/>
          <a:lstStyle>
            <a:lvl1pPr marL="3175" indent="0">
              <a:spcBef>
                <a:spcPts val="0"/>
              </a:spcBef>
              <a:spcAft>
                <a:spcPts val="900"/>
              </a:spcAft>
              <a:buSzPct val="80000"/>
              <a:buFont typeface="Arial" pitchFamily="34" charset="0"/>
              <a:buNone/>
              <a:defRPr sz="3999" spc="-100" baseline="0">
                <a:solidFill>
                  <a:schemeClr val="bg1"/>
                </a:solidFill>
                <a:latin typeface="+mn-lt"/>
              </a:defRPr>
            </a:lvl1pPr>
            <a:lvl2pPr marL="3175" indent="0">
              <a:spcBef>
                <a:spcPts val="0"/>
              </a:spcBef>
              <a:buSzPct val="80000"/>
              <a:buFont typeface="Arial" pitchFamily="34" charset="0"/>
              <a:buNone/>
              <a:defRPr sz="3600" spc="-51" baseline="0">
                <a:solidFill>
                  <a:schemeClr val="bg1"/>
                </a:solidFill>
                <a:latin typeface="+mn-lt"/>
              </a:defRPr>
            </a:lvl2pPr>
            <a:lvl3pPr marL="1258429" indent="-4030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368" indent="-3459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804" indent="-33642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23105682"/>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0203433"/>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0AF1E-9061-954E-9DD2-145C04F8AB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A61EF8-6369-0645-898A-FD6DB3F4728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6CF93E-5579-EF47-A3D2-4B5651398660}"/>
              </a:ext>
            </a:extLst>
          </p:cNvPr>
          <p:cNvSpPr>
            <a:spLocks noGrp="1"/>
          </p:cNvSpPr>
          <p:nvPr>
            <p:ph type="dt" sz="half" idx="10"/>
          </p:nvPr>
        </p:nvSpPr>
        <p:spPr/>
        <p:txBody>
          <a:bodyPr/>
          <a:lstStyle/>
          <a:p>
            <a:fld id="{CF0C7C4A-8491-E84B-B0D0-85FE6D0EE4C9}" type="datetimeFigureOut">
              <a:rPr lang="en-US" smtClean="0"/>
              <a:t>3/26/2020</a:t>
            </a:fld>
            <a:endParaRPr lang="en-US" dirty="0"/>
          </a:p>
        </p:txBody>
      </p:sp>
      <p:sp>
        <p:nvSpPr>
          <p:cNvPr id="5" name="Footer Placeholder 4">
            <a:extLst>
              <a:ext uri="{FF2B5EF4-FFF2-40B4-BE49-F238E27FC236}">
                <a16:creationId xmlns:a16="http://schemas.microsoft.com/office/drawing/2014/main" id="{77EE5BC7-6F3B-5B49-836F-86681A0E0B8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F21322F-21D4-2F40-B85C-F60309BF6454}"/>
              </a:ext>
            </a:extLst>
          </p:cNvPr>
          <p:cNvSpPr>
            <a:spLocks noGrp="1"/>
          </p:cNvSpPr>
          <p:nvPr>
            <p:ph type="sldNum" sz="quarter" idx="12"/>
          </p:nvPr>
        </p:nvSpPr>
        <p:spPr/>
        <p:txBody>
          <a:bodyPr/>
          <a:lstStyle/>
          <a:p>
            <a:fld id="{5B6762CB-400A-4342-BDC6-02FA3BCDED49}" type="slidenum">
              <a:rPr lang="en-US" smtClean="0"/>
              <a:t>‹#›</a:t>
            </a:fld>
            <a:endParaRPr lang="en-US" dirty="0"/>
          </a:p>
        </p:txBody>
      </p:sp>
    </p:spTree>
    <p:extLst>
      <p:ext uri="{BB962C8B-B14F-4D97-AF65-F5344CB8AC3E}">
        <p14:creationId xmlns:p14="http://schemas.microsoft.com/office/powerpoint/2010/main" val="214704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93" r:id="rId19"/>
    <p:sldLayoutId id="2147483694" r:id="rId20"/>
    <p:sldLayoutId id="2147483707" r:id="rId21"/>
    <p:sldLayoutId id="2147483708" r:id="rId22"/>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hyperlink" Target="https://docs.microsoft.com/en-us/azure/virtual-machines/linux/how-to-enable-write-accelerator"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microsoft.sharepoint.com/sites/infopedia/Pages/Docset-Viewer.aspx?did=G01KC-2-3376"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hyperlink" Target="https://docs.microsoft.com/en-us/azure/architecture/reference-architectures/sap/sap-s4hana"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8" Type="http://schemas.openxmlformats.org/officeDocument/2006/relationships/hyperlink" Target="https://azure.com/e/be23556eb5e94d1587c8a18b9b793b5f" TargetMode="External"/><Relationship Id="rId13" Type="http://schemas.openxmlformats.org/officeDocument/2006/relationships/hyperlink" Target="https://azure.com/e/afa4794aed8a4d719c601ba17e5078ba" TargetMode="External"/><Relationship Id="rId18" Type="http://schemas.openxmlformats.org/officeDocument/2006/relationships/hyperlink" Target="https://azure.com/e/3057549034954b949afbf078babed948" TargetMode="External"/><Relationship Id="rId3" Type="http://schemas.openxmlformats.org/officeDocument/2006/relationships/hyperlink" Target="https://azure.com/e/6088ed3720dd49d287dac13aa782d215" TargetMode="External"/><Relationship Id="rId21" Type="http://schemas.openxmlformats.org/officeDocument/2006/relationships/hyperlink" Target="https://azure.com/e/679a201bd36c47ebb85f84036876138d" TargetMode="External"/><Relationship Id="rId7" Type="http://schemas.openxmlformats.org/officeDocument/2006/relationships/hyperlink" Target="https://azure.com/e/f68b413f810b45ecae311effbb44ab32" TargetMode="External"/><Relationship Id="rId12" Type="http://schemas.openxmlformats.org/officeDocument/2006/relationships/hyperlink" Target="https://azure.com/e/ddf053510a3641379b3e65d17b7bb87f" TargetMode="External"/><Relationship Id="rId17" Type="http://schemas.openxmlformats.org/officeDocument/2006/relationships/hyperlink" Target="https://azure.com/e/fb471d14435b4dc9a57ef7bf1f02cbe3" TargetMode="External"/><Relationship Id="rId2" Type="http://schemas.openxmlformats.org/officeDocument/2006/relationships/notesSlide" Target="../notesSlides/notesSlide29.xml"/><Relationship Id="rId16" Type="http://schemas.openxmlformats.org/officeDocument/2006/relationships/hyperlink" Target="https://azure.com/e/5db9ea0fd1074e7283eb0397cb297eb6" TargetMode="External"/><Relationship Id="rId20" Type="http://schemas.openxmlformats.org/officeDocument/2006/relationships/hyperlink" Target="https://azure.com/e/e5412d965d174a8ca7a79e4e4b955955" TargetMode="External"/><Relationship Id="rId1" Type="http://schemas.openxmlformats.org/officeDocument/2006/relationships/slideLayout" Target="../slideLayouts/slideLayout21.xml"/><Relationship Id="rId6" Type="http://schemas.openxmlformats.org/officeDocument/2006/relationships/hyperlink" Target="https://azure.com/e/f8af00ee3e7b4b8abc143809bed15c72" TargetMode="External"/><Relationship Id="rId11" Type="http://schemas.openxmlformats.org/officeDocument/2006/relationships/hyperlink" Target="https://azure.com/e/d1ebc2d48c2f4111b4ecf20729219084" TargetMode="External"/><Relationship Id="rId5" Type="http://schemas.openxmlformats.org/officeDocument/2006/relationships/hyperlink" Target="https://azure.com/e/d37f21035f8d4585aac1d6b2fb350ee7" TargetMode="External"/><Relationship Id="rId15" Type="http://schemas.openxmlformats.org/officeDocument/2006/relationships/hyperlink" Target="https://azure.com/e/e6e4ff9b6c09414fa71fea1364dc55de" TargetMode="External"/><Relationship Id="rId10" Type="http://schemas.openxmlformats.org/officeDocument/2006/relationships/hyperlink" Target="https://azure.com/e/fe61110b3c6e4c9093b2d232c1082a0e" TargetMode="External"/><Relationship Id="rId19" Type="http://schemas.openxmlformats.org/officeDocument/2006/relationships/hyperlink" Target="https://azure.com/e/088a2616fb3a4f268e2dfe5e6d949bbc" TargetMode="External"/><Relationship Id="rId4" Type="http://schemas.openxmlformats.org/officeDocument/2006/relationships/hyperlink" Target="https://azure.com/e/396be2e180d249b4acb470a05f17be7b" TargetMode="External"/><Relationship Id="rId9" Type="http://schemas.openxmlformats.org/officeDocument/2006/relationships/hyperlink" Target="https://azure.com/e/a3772335c90140f5b7f70be51414c912" TargetMode="External"/><Relationship Id="rId14" Type="http://schemas.openxmlformats.org/officeDocument/2006/relationships/hyperlink" Target="https://azure.com/e/2a843d6267154a71be74d8ad67af9fb4" TargetMode="External"/><Relationship Id="rId22" Type="http://schemas.openxmlformats.org/officeDocument/2006/relationships/hyperlink" Target="https://azure.com/e/37fc51c400ef4e83b07987f7a1f0aaf5"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microsoft/MCW-SAP-HANA-on-Azure/blob/master/Hands-on%20lab/HOL%20step-by-step%20-%20SAP%20HANA%20on%20Azure.md" TargetMode="External"/><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8" Type="http://schemas.openxmlformats.org/officeDocument/2006/relationships/hyperlink" Target="https://docs.microsoft.com/en-us/azure/architecture/reference-architectures/" TargetMode="External"/><Relationship Id="rId13" Type="http://schemas.openxmlformats.org/officeDocument/2006/relationships/hyperlink" Target="https://www.youtube.com/watch?v=gKEA-RbnjGI&amp;list=PLvnlORJ_Skl7AUslNScWKLboolqc_A72m" TargetMode="External"/><Relationship Id="rId18" Type="http://schemas.openxmlformats.org/officeDocument/2006/relationships/hyperlink" Target="https://microsoft.sharepoint.com/teams/GearUp/SitePages/solutionsBattlecards.aspx" TargetMode="External"/><Relationship Id="rId26" Type="http://schemas.openxmlformats.org/officeDocument/2006/relationships/hyperlink" Target="mailto:SAPGBBEMEA@microsoft.com" TargetMode="External"/><Relationship Id="rId3" Type="http://schemas.openxmlformats.org/officeDocument/2006/relationships/hyperlink" Target="https://azure.microsoft.com/en-us/solutions/sap/" TargetMode="External"/><Relationship Id="rId21" Type="http://schemas.openxmlformats.org/officeDocument/2006/relationships/hyperlink" Target="https://azure.microsoft.com/en-us/blog/accelerate-your-sap-on-azure-hana-project-with-suse-microsoft-solution-templates/" TargetMode="External"/><Relationship Id="rId7" Type="http://schemas.openxmlformats.org/officeDocument/2006/relationships/hyperlink" Target="https://docs.microsoft.com/en-us/azure/virtual-machines/workloads/sap/hana-overview-architecture" TargetMode="External"/><Relationship Id="rId12" Type="http://schemas.openxmlformats.org/officeDocument/2006/relationships/hyperlink" Target="https://www.microsoft.com/itshowcase/saponazure" TargetMode="External"/><Relationship Id="rId17" Type="http://schemas.openxmlformats.org/officeDocument/2006/relationships/hyperlink" Target="https://microsoft.sharepoint.com/sites/infopedia_g04/pages/roadmap.aspx" TargetMode="External"/><Relationship Id="rId25" Type="http://schemas.openxmlformats.org/officeDocument/2006/relationships/hyperlink" Target="mailto:SAPGBBAMERICAS@microsoft.com" TargetMode="External"/><Relationship Id="rId2" Type="http://schemas.openxmlformats.org/officeDocument/2006/relationships/notesSlide" Target="../notesSlides/notesSlide34.xml"/><Relationship Id="rId16" Type="http://schemas.openxmlformats.org/officeDocument/2006/relationships/hyperlink" Target="https://microsoft.sharepoint.com/sites/Infopedia_G01/Pages/SAP-on-Azure.aspx" TargetMode="External"/><Relationship Id="rId20" Type="http://schemas.openxmlformats.org/officeDocument/2006/relationships/hyperlink" Target="https://cal.sap.com/" TargetMode="External"/><Relationship Id="rId29" Type="http://schemas.openxmlformats.org/officeDocument/2006/relationships/image" Target="../media/image24.jpeg"/><Relationship Id="rId1" Type="http://schemas.openxmlformats.org/officeDocument/2006/relationships/slideLayout" Target="../slideLayouts/slideLayout14.xml"/><Relationship Id="rId6" Type="http://schemas.openxmlformats.org/officeDocument/2006/relationships/hyperlink" Target="https://docs.microsoft.com/en-us/azure/virtual-machines/workloads/sap/get-started" TargetMode="External"/><Relationship Id="rId11" Type="http://schemas.openxmlformats.org/officeDocument/2006/relationships/hyperlink" Target="https://github.com/Microsoft/MCW-SAP-NetWeaver-on-Azure" TargetMode="External"/><Relationship Id="rId24" Type="http://schemas.openxmlformats.org/officeDocument/2006/relationships/hyperlink" Target="mailto:saptalk@microsoft.com" TargetMode="External"/><Relationship Id="rId5" Type="http://schemas.openxmlformats.org/officeDocument/2006/relationships/hyperlink" Target="https://wiki.scn.sap.com/wiki/display/VIRTUALIZATION/SAP+on+Microsoft+Azure" TargetMode="External"/><Relationship Id="rId15" Type="http://schemas.openxmlformats.org/officeDocument/2006/relationships/hyperlink" Target="https://open.sap.com/" TargetMode="External"/><Relationship Id="rId23" Type="http://schemas.openxmlformats.org/officeDocument/2006/relationships/hyperlink" Target="https://www.yammer.com/microsoft.com/#/threads/inGroup?type=in_group&amp;feedId=4611792" TargetMode="External"/><Relationship Id="rId28" Type="http://schemas.openxmlformats.org/officeDocument/2006/relationships/image" Target="../media/image23.png"/><Relationship Id="rId10" Type="http://schemas.openxmlformats.org/officeDocument/2006/relationships/hyperlink" Target="https://github.com/Microsoft/MCW-SAP-HANA-on-Azure" TargetMode="External"/><Relationship Id="rId19" Type="http://schemas.openxmlformats.org/officeDocument/2006/relationships/hyperlink" Target="https://microsoft.sharepoint.com/teams/Intelligent_Cloud/CTO-Readiness/Pages/SAPonAzure.aspx#InplviewHash2dc42967-331a-4609-83d0-cdf460d67dc1" TargetMode="External"/><Relationship Id="rId31" Type="http://schemas.openxmlformats.org/officeDocument/2006/relationships/image" Target="../media/image26.jpeg"/><Relationship Id="rId4" Type="http://schemas.openxmlformats.org/officeDocument/2006/relationships/hyperlink" Target="https://blogs.msdn.microsoft.com/saponsqlserver/" TargetMode="External"/><Relationship Id="rId9" Type="http://schemas.openxmlformats.org/officeDocument/2006/relationships/hyperlink" Target="https://partner.microsoft.com/en-us/solutions/practice-areas/cloud-infrastructure-management/sap-azure" TargetMode="External"/><Relationship Id="rId14" Type="http://schemas.openxmlformats.org/officeDocument/2006/relationships/hyperlink" Target="https://www.youtube.com/user/saphanaacademy" TargetMode="External"/><Relationship Id="rId22" Type="http://schemas.openxmlformats.org/officeDocument/2006/relationships/hyperlink" Target="https://github.com/AzureCAT-GSI/SAP-HANA-ARM" TargetMode="External"/><Relationship Id="rId27" Type="http://schemas.openxmlformats.org/officeDocument/2006/relationships/hyperlink" Target="mailto:SAPGBBASIA@microsoft.com" TargetMode="External"/><Relationship Id="rId30" Type="http://schemas.openxmlformats.org/officeDocument/2006/relationships/image" Target="../media/image25.jpeg"/></Relationships>
</file>

<file path=ppt/slides/_rels/slide35.xml.rels><?xml version="1.0" encoding="UTF-8" standalone="yes"?>
<Relationships xmlns="http://schemas.openxmlformats.org/package/2006/relationships"><Relationship Id="rId3" Type="http://schemas.openxmlformats.org/officeDocument/2006/relationships/hyperlink" Target="https://github.com/Microsoft/MCW-SAP-HANA-on-Azure" TargetMode="External"/><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171273"/>
            <a:ext cx="7860771" cy="899336"/>
          </a:xfrm>
        </p:spPr>
        <p:txBody>
          <a:bodyPr/>
          <a:lstStyle/>
          <a:p>
            <a:r>
              <a:rPr lang="en-US" dirty="0"/>
              <a:t>SAP HANA on Azure</a:t>
            </a:r>
            <a:br>
              <a:rPr lang="en-US" dirty="0"/>
            </a:br>
            <a:r>
              <a:rPr lang="en-US" dirty="0"/>
              <a:t>Whiteboard Design Session</a:t>
            </a:r>
            <a:br>
              <a:rPr lang="en-US" dirty="0"/>
            </a:br>
            <a:r>
              <a:rPr lang="en-US" dirty="0"/>
              <a:t>(Trainer Deck)</a:t>
            </a:r>
          </a:p>
        </p:txBody>
      </p:sp>
      <p:sp>
        <p:nvSpPr>
          <p:cNvPr id="4" name="Text Placeholder 2">
            <a:extLst>
              <a:ext uri="{FF2B5EF4-FFF2-40B4-BE49-F238E27FC236}">
                <a16:creationId xmlns:a16="http://schemas.microsoft.com/office/drawing/2014/main" id="{835AA6A0-3171-499B-ADA1-6757FE0788EA}"/>
              </a:ext>
            </a:extLst>
          </p:cNvPr>
          <p:cNvSpPr>
            <a:spLocks noGrp="1"/>
          </p:cNvSpPr>
          <p:nvPr>
            <p:ph type="body" sz="quarter" idx="12"/>
          </p:nvPr>
        </p:nvSpPr>
        <p:spPr>
          <a:xfrm>
            <a:off x="269302" y="4988766"/>
            <a:ext cx="8635359" cy="1358517"/>
          </a:xfrm>
        </p:spPr>
        <p:txBody>
          <a:bodyPr vert="horz" wrap="square" lIns="164592" tIns="109728" rIns="164592" bIns="109728" rtlCol="0" anchor="t">
            <a:noAutofit/>
          </a:bodyPr>
          <a:lstStyle/>
          <a:p>
            <a:r>
              <a:rPr lang="en-US" sz="3200" dirty="0">
                <a:cs typeface="Segoe UI Light"/>
              </a:rPr>
              <a:t>Trainer names</a:t>
            </a:r>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F12C7EE7-B265-4746-9899-2D8A79ED8644}"/>
              </a:ext>
            </a:extLst>
          </p:cNvPr>
          <p:cNvSpPr>
            <a:spLocks noGrp="1"/>
          </p:cNvSpPr>
          <p:nvPr>
            <p:ph type="title"/>
          </p:nvPr>
        </p:nvSpPr>
        <p:spPr/>
        <p:txBody>
          <a:bodyPr>
            <a:noAutofit/>
          </a:bodyPr>
          <a:lstStyle/>
          <a:p>
            <a:pPr algn="ctr"/>
            <a:r>
              <a:rPr lang="en-US" sz="3600" dirty="0"/>
              <a:t>Pick Azure Compute for HANA and Application Servers</a:t>
            </a:r>
          </a:p>
        </p:txBody>
      </p:sp>
      <p:sp>
        <p:nvSpPr>
          <p:cNvPr id="23" name="TextBox 22">
            <a:extLst>
              <a:ext uri="{FF2B5EF4-FFF2-40B4-BE49-F238E27FC236}">
                <a16:creationId xmlns:a16="http://schemas.microsoft.com/office/drawing/2014/main" id="{E611B9E0-AB6B-4758-82FA-5CA6CBBE1702}"/>
              </a:ext>
            </a:extLst>
          </p:cNvPr>
          <p:cNvSpPr txBox="1"/>
          <p:nvPr/>
        </p:nvSpPr>
        <p:spPr>
          <a:xfrm>
            <a:off x="604674" y="1061842"/>
            <a:ext cx="11214102" cy="2431435"/>
          </a:xfrm>
          <a:prstGeom prst="rect">
            <a:avLst/>
          </a:prstGeom>
          <a:noFill/>
        </p:spPr>
        <p:txBody>
          <a:bodyPr wrap="square" rtlCol="0">
            <a:spAutoFit/>
          </a:bodyPr>
          <a:lstStyle/>
          <a:p>
            <a:pPr marL="285750" marR="0" lvl="0" indent="-285750" algn="l" defTabSz="914225"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effectLst/>
                <a:uLnTx/>
                <a:uFillTx/>
                <a:latin typeface="Segoe UI Semilight"/>
                <a:ea typeface="+mn-ea"/>
                <a:cs typeface="+mn-cs"/>
              </a:rPr>
              <a:t>Choose right Azure </a:t>
            </a:r>
            <a:r>
              <a:rPr lang="en-US" sz="2800" dirty="0">
                <a:latin typeface="Segoe UI Semilight"/>
              </a:rPr>
              <a:t>Compute based </a:t>
            </a:r>
            <a:r>
              <a:rPr kumimoji="0" lang="en-US" sz="2800" b="0" i="0" u="none" strike="noStrike" kern="1200" cap="none" spc="0" normalizeH="0" baseline="0" noProof="0" dirty="0">
                <a:ln>
                  <a:noFill/>
                </a:ln>
                <a:effectLst/>
                <a:uLnTx/>
                <a:uFillTx/>
                <a:latin typeface="Segoe UI Semilight"/>
                <a:ea typeface="+mn-ea"/>
                <a:cs typeface="+mn-cs"/>
              </a:rPr>
              <a:t>on : </a:t>
            </a:r>
          </a:p>
          <a:p>
            <a:pPr marL="742950" lvl="1" indent="-285750" defTabSz="914225">
              <a:buFont typeface="Arial" panose="020B0604020202020204" pitchFamily="34" charset="0"/>
              <a:buChar char="•"/>
              <a:defRPr/>
            </a:pPr>
            <a:r>
              <a:rPr kumimoji="0" lang="en-US" sz="2400" b="0" i="0" u="none" strike="noStrike" kern="1200" cap="none" spc="0" normalizeH="0" baseline="0" noProof="0" dirty="0">
                <a:ln>
                  <a:noFill/>
                </a:ln>
                <a:effectLst/>
                <a:uLnTx/>
                <a:uFillTx/>
                <a:latin typeface="Segoe UI Semilight"/>
                <a:ea typeface="+mn-ea"/>
                <a:cs typeface="+mn-cs"/>
              </a:rPr>
              <a:t>Scenario (OLTP or OLAP)</a:t>
            </a:r>
          </a:p>
          <a:p>
            <a:pPr marL="1200150" lvl="2" indent="-285750" defTabSz="914225">
              <a:buFont typeface="Arial" panose="020B0604020202020204" pitchFamily="34" charset="0"/>
              <a:buChar char="•"/>
              <a:defRPr/>
            </a:pPr>
            <a:r>
              <a:rPr kumimoji="0" lang="en-US" b="0" i="0" strike="noStrike" kern="1200" cap="none" spc="0" normalizeH="0" baseline="0" noProof="0" dirty="0">
                <a:ln>
                  <a:noFill/>
                </a:ln>
                <a:effectLst/>
                <a:uLnTx/>
                <a:uFillTx/>
                <a:latin typeface="Segoe UI Semilight"/>
                <a:ea typeface="+mn-ea"/>
                <a:cs typeface="+mn-cs"/>
              </a:rPr>
              <a:t>OLTP : S/4HANA, Business Suite on HANA, NetWeaver</a:t>
            </a:r>
          </a:p>
          <a:p>
            <a:pPr marL="1200150" lvl="2" indent="-285750" defTabSz="914225">
              <a:buFont typeface="Arial" panose="020B0604020202020204" pitchFamily="34" charset="0"/>
              <a:buChar char="•"/>
              <a:defRPr/>
            </a:pPr>
            <a:r>
              <a:rPr kumimoji="0" lang="en-US" b="0" i="0" strike="noStrike" kern="1200" cap="none" spc="0" normalizeH="0" baseline="0" noProof="0" dirty="0">
                <a:ln>
                  <a:noFill/>
                </a:ln>
                <a:effectLst/>
                <a:uLnTx/>
                <a:uFillTx/>
                <a:latin typeface="Segoe UI Semilight"/>
                <a:ea typeface="+mn-ea"/>
                <a:cs typeface="+mn-cs"/>
              </a:rPr>
              <a:t>OLAP : BW on HANA,  BW/4HANA, Enterprise DWH, Sidecar </a:t>
            </a:r>
          </a:p>
          <a:p>
            <a:pPr marL="742950" lvl="1" indent="-285750" defTabSz="914225">
              <a:buFont typeface="Arial" panose="020B0604020202020204" pitchFamily="34" charset="0"/>
              <a:buChar char="•"/>
              <a:defRPr/>
            </a:pPr>
            <a:r>
              <a:rPr lang="en-US" sz="2400" dirty="0">
                <a:latin typeface="Segoe UI Semilight"/>
              </a:rPr>
              <a:t>Required RAM for HANA and SAPS for application servers</a:t>
            </a:r>
            <a:endParaRPr kumimoji="0" lang="en-US" sz="2400" b="0" i="0" strike="noStrike" kern="1200" cap="none" spc="0" normalizeH="0" baseline="0" noProof="0" dirty="0">
              <a:ln>
                <a:noFill/>
              </a:ln>
              <a:effectLst/>
              <a:uLnTx/>
              <a:uFillTx/>
              <a:latin typeface="Segoe UI Semilight"/>
              <a:ea typeface="+mn-ea"/>
              <a:cs typeface="+mn-cs"/>
            </a:endParaRPr>
          </a:p>
          <a:p>
            <a:pPr marL="742950" lvl="1" indent="-285750" defTabSz="914225">
              <a:buFont typeface="Arial" panose="020B0604020202020204" pitchFamily="34" charset="0"/>
              <a:buChar char="•"/>
              <a:defRPr/>
            </a:pPr>
            <a:endParaRPr kumimoji="0" lang="en-US" sz="2000" b="0" i="0" u="none" strike="noStrike" kern="1200" cap="none" spc="0" normalizeH="0" baseline="0" noProof="0" dirty="0">
              <a:ln>
                <a:noFill/>
              </a:ln>
              <a:effectLst/>
              <a:uLnTx/>
              <a:uFillTx/>
              <a:latin typeface="Segoe UI Semilight"/>
              <a:ea typeface="+mn-ea"/>
              <a:cs typeface="+mn-cs"/>
            </a:endParaRPr>
          </a:p>
          <a:p>
            <a:pPr marL="742950" lvl="1" indent="-285750" defTabSz="914225">
              <a:buFont typeface="Arial" panose="020B0604020202020204" pitchFamily="34" charset="0"/>
              <a:buChar char="•"/>
              <a:defRPr/>
            </a:pPr>
            <a:endParaRPr kumimoji="0" lang="en-US" sz="2000" b="0" i="0" u="none" strike="noStrike" kern="1200" cap="none" spc="0" normalizeH="0" baseline="0" noProof="0" dirty="0">
              <a:ln>
                <a:noFill/>
              </a:ln>
              <a:effectLst/>
              <a:uLnTx/>
              <a:uFillTx/>
              <a:latin typeface="Segoe UI Semilight"/>
              <a:ea typeface="+mn-ea"/>
              <a:cs typeface="+mn-cs"/>
            </a:endParaRPr>
          </a:p>
        </p:txBody>
      </p:sp>
      <p:pic>
        <p:nvPicPr>
          <p:cNvPr id="2" name="Picture 1" descr="A table that shows the correct VM sized based on available RAM and SAPs.">
            <a:extLst>
              <a:ext uri="{FF2B5EF4-FFF2-40B4-BE49-F238E27FC236}">
                <a16:creationId xmlns:a16="http://schemas.microsoft.com/office/drawing/2014/main" id="{79449588-72CB-49E7-A6A3-989E7AED5A53}"/>
              </a:ext>
            </a:extLst>
          </p:cNvPr>
          <p:cNvPicPr>
            <a:picLocks noChangeAspect="1"/>
          </p:cNvPicPr>
          <p:nvPr/>
        </p:nvPicPr>
        <p:blipFill>
          <a:blip r:embed="rId3"/>
          <a:stretch>
            <a:fillRect/>
          </a:stretch>
        </p:blipFill>
        <p:spPr>
          <a:xfrm>
            <a:off x="604674" y="3074681"/>
            <a:ext cx="11103610" cy="3645961"/>
          </a:xfrm>
          <a:prstGeom prst="rect">
            <a:avLst/>
          </a:prstGeom>
        </p:spPr>
      </p:pic>
    </p:spTree>
    <p:extLst>
      <p:ext uri="{BB962C8B-B14F-4D97-AF65-F5344CB8AC3E}">
        <p14:creationId xmlns:p14="http://schemas.microsoft.com/office/powerpoint/2010/main" val="171715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idx="4294967295"/>
          </p:nvPr>
        </p:nvSpPr>
        <p:spPr>
          <a:xfrm>
            <a:off x="354563" y="174171"/>
            <a:ext cx="11480250" cy="831940"/>
          </a:xfrm>
        </p:spPr>
        <p:txBody>
          <a:bodyPr>
            <a:noAutofit/>
          </a:bodyPr>
          <a:lstStyle/>
          <a:p>
            <a:r>
              <a:rPr lang="en-US" sz="3600" dirty="0">
                <a:solidFill>
                  <a:schemeClr val="tx1"/>
                </a:solidFill>
                <a:cs typeface="Segoe UI Light" panose="020B0502040204020203" pitchFamily="34" charset="0"/>
              </a:rPr>
              <a:t>Choose Azure VM types to meet sizing requirements</a:t>
            </a:r>
            <a:endParaRPr lang="en-US" sz="2400" i="1" dirty="0">
              <a:solidFill>
                <a:schemeClr val="tx1"/>
              </a:solidFill>
              <a:cs typeface="Segoe UI Light" panose="020B0502040204020203" pitchFamily="34" charset="0"/>
            </a:endParaRPr>
          </a:p>
        </p:txBody>
      </p:sp>
      <p:pic>
        <p:nvPicPr>
          <p:cNvPr id="8" name="Picture 7" descr="A table that describes the available VM sizes available for SAP HANA scenarios.">
            <a:extLst>
              <a:ext uri="{FF2B5EF4-FFF2-40B4-BE49-F238E27FC236}">
                <a16:creationId xmlns:a16="http://schemas.microsoft.com/office/drawing/2014/main" id="{A913365E-9B48-4659-AC11-7470AEE250F7}"/>
              </a:ext>
            </a:extLst>
          </p:cNvPr>
          <p:cNvPicPr>
            <a:picLocks noChangeAspect="1"/>
          </p:cNvPicPr>
          <p:nvPr/>
        </p:nvPicPr>
        <p:blipFill>
          <a:blip r:embed="rId3"/>
          <a:stretch>
            <a:fillRect/>
          </a:stretch>
        </p:blipFill>
        <p:spPr>
          <a:xfrm>
            <a:off x="182314" y="1845959"/>
            <a:ext cx="11827372" cy="4343386"/>
          </a:xfrm>
          <a:prstGeom prst="rect">
            <a:avLst/>
          </a:prstGeom>
        </p:spPr>
      </p:pic>
      <p:sp>
        <p:nvSpPr>
          <p:cNvPr id="6" name="Rectangle 5">
            <a:extLst>
              <a:ext uri="{FF2B5EF4-FFF2-40B4-BE49-F238E27FC236}">
                <a16:creationId xmlns:a16="http://schemas.microsoft.com/office/drawing/2014/main" id="{D90A14AD-94AA-4A24-B643-78C6D6E64FAB}"/>
              </a:ext>
            </a:extLst>
          </p:cNvPr>
          <p:cNvSpPr/>
          <p:nvPr/>
        </p:nvSpPr>
        <p:spPr>
          <a:xfrm>
            <a:off x="3020026" y="6582303"/>
            <a:ext cx="9124277"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ea typeface="+mn-ea"/>
                <a:cs typeface="+mn-cs"/>
              </a:rPr>
              <a:t>SAP Note 1928533 and https://docs.microsoft.com/en-us/azure/virtual-machines/windows/sizes-memory</a:t>
            </a:r>
          </a:p>
        </p:txBody>
      </p:sp>
    </p:spTree>
    <p:extLst>
      <p:ext uri="{BB962C8B-B14F-4D97-AF65-F5344CB8AC3E}">
        <p14:creationId xmlns:p14="http://schemas.microsoft.com/office/powerpoint/2010/main" val="1467596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idx="4294967295"/>
          </p:nvPr>
        </p:nvSpPr>
        <p:spPr>
          <a:xfrm>
            <a:off x="354563" y="174171"/>
            <a:ext cx="11480250" cy="831940"/>
          </a:xfrm>
        </p:spPr>
        <p:txBody>
          <a:bodyPr>
            <a:noAutofit/>
          </a:bodyPr>
          <a:lstStyle/>
          <a:p>
            <a:r>
              <a:rPr lang="en-US" sz="3600" dirty="0">
                <a:solidFill>
                  <a:schemeClr val="tx1"/>
                </a:solidFill>
                <a:cs typeface="Segoe UI Light" panose="020B0502040204020203" pitchFamily="34" charset="0"/>
              </a:rPr>
              <a:t>Choose Azure VM types to meet sizing requirements (continued)</a:t>
            </a:r>
            <a:endParaRPr lang="en-US" sz="2400" i="1" dirty="0">
              <a:solidFill>
                <a:schemeClr val="tx1"/>
              </a:solidFill>
              <a:cs typeface="Segoe UI Light" panose="020B0502040204020203" pitchFamily="34" charset="0"/>
            </a:endParaRPr>
          </a:p>
        </p:txBody>
      </p:sp>
      <p:pic>
        <p:nvPicPr>
          <p:cNvPr id="8" name="Picture 7" descr="A table that describes the available VM sizes available for SAP HANA scenarios.">
            <a:extLst>
              <a:ext uri="{FF2B5EF4-FFF2-40B4-BE49-F238E27FC236}">
                <a16:creationId xmlns:a16="http://schemas.microsoft.com/office/drawing/2014/main" id="{5680E59B-AC85-460F-851C-9B18B66C5202}"/>
              </a:ext>
            </a:extLst>
          </p:cNvPr>
          <p:cNvPicPr>
            <a:picLocks noChangeAspect="1"/>
          </p:cNvPicPr>
          <p:nvPr/>
        </p:nvPicPr>
        <p:blipFill>
          <a:blip r:embed="rId3"/>
          <a:stretch>
            <a:fillRect/>
          </a:stretch>
        </p:blipFill>
        <p:spPr>
          <a:xfrm>
            <a:off x="61868" y="1598310"/>
            <a:ext cx="12068264" cy="4665330"/>
          </a:xfrm>
          <a:prstGeom prst="rect">
            <a:avLst/>
          </a:prstGeom>
        </p:spPr>
      </p:pic>
      <p:sp>
        <p:nvSpPr>
          <p:cNvPr id="6" name="Rectangle 5">
            <a:extLst>
              <a:ext uri="{FF2B5EF4-FFF2-40B4-BE49-F238E27FC236}">
                <a16:creationId xmlns:a16="http://schemas.microsoft.com/office/drawing/2014/main" id="{D90A14AD-94AA-4A24-B643-78C6D6E64FAB}"/>
              </a:ext>
            </a:extLst>
          </p:cNvPr>
          <p:cNvSpPr/>
          <p:nvPr/>
        </p:nvSpPr>
        <p:spPr>
          <a:xfrm>
            <a:off x="3020026" y="6582303"/>
            <a:ext cx="9124277"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ea typeface="+mn-ea"/>
                <a:cs typeface="+mn-cs"/>
              </a:rPr>
              <a:t>SAP Note 1928533 and https://docs.microsoft.com/en-us/azure/virtual-machines/windows/sizes-memory</a:t>
            </a:r>
          </a:p>
        </p:txBody>
      </p:sp>
    </p:spTree>
    <p:extLst>
      <p:ext uri="{BB962C8B-B14F-4D97-AF65-F5344CB8AC3E}">
        <p14:creationId xmlns:p14="http://schemas.microsoft.com/office/powerpoint/2010/main" val="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4DD6B-0DC5-4B92-A54F-6E24BAE7E3C5}"/>
              </a:ext>
            </a:extLst>
          </p:cNvPr>
          <p:cNvSpPr>
            <a:spLocks noGrp="1"/>
          </p:cNvSpPr>
          <p:nvPr>
            <p:ph type="title" idx="4294967295"/>
          </p:nvPr>
        </p:nvSpPr>
        <p:spPr>
          <a:xfrm>
            <a:off x="-1" y="228600"/>
            <a:ext cx="12108129" cy="1558925"/>
          </a:xfrm>
        </p:spPr>
        <p:txBody>
          <a:bodyPr>
            <a:noAutofit/>
          </a:bodyPr>
          <a:lstStyle/>
          <a:p>
            <a:pPr algn="ctr"/>
            <a:r>
              <a:rPr lang="en-US" sz="3600" dirty="0"/>
              <a:t>Premium Storage config to run HANA on M Series VM</a:t>
            </a:r>
          </a:p>
        </p:txBody>
      </p:sp>
      <p:pic>
        <p:nvPicPr>
          <p:cNvPr id="8" name="Picture 7" descr="A screenshot of a table that explains the storage configuration for running HANA on an M Services VM. /hana/log is circled and points to Enable Write Accelerator.">
            <a:extLst>
              <a:ext uri="{FF2B5EF4-FFF2-40B4-BE49-F238E27FC236}">
                <a16:creationId xmlns:a16="http://schemas.microsoft.com/office/drawing/2014/main" id="{762BA1B3-AFE8-4256-BFFA-CC44DFA1779E}"/>
              </a:ext>
            </a:extLst>
          </p:cNvPr>
          <p:cNvPicPr>
            <a:picLocks noChangeAspect="1"/>
          </p:cNvPicPr>
          <p:nvPr/>
        </p:nvPicPr>
        <p:blipFill>
          <a:blip r:embed="rId3"/>
          <a:stretch>
            <a:fillRect/>
          </a:stretch>
        </p:blipFill>
        <p:spPr>
          <a:xfrm>
            <a:off x="2512129" y="1133818"/>
            <a:ext cx="7167742" cy="5495582"/>
          </a:xfrm>
          <a:prstGeom prst="rect">
            <a:avLst/>
          </a:prstGeom>
        </p:spPr>
      </p:pic>
      <p:sp>
        <p:nvSpPr>
          <p:cNvPr id="18" name="Oval 17" descr="/home/log is circled.">
            <a:extLst>
              <a:ext uri="{FF2B5EF4-FFF2-40B4-BE49-F238E27FC236}">
                <a16:creationId xmlns:a16="http://schemas.microsoft.com/office/drawing/2014/main" id="{9704039B-339C-4236-854B-DB6DA82019A3}"/>
              </a:ext>
              <a:ext uri="{C183D7F6-B498-43B3-948B-1728B52AA6E4}">
                <adec:decorative xmlns:adec="http://schemas.microsoft.com/office/drawing/2017/decorative" val="0"/>
              </a:ext>
            </a:extLst>
          </p:cNvPr>
          <p:cNvSpPr/>
          <p:nvPr/>
        </p:nvSpPr>
        <p:spPr bwMode="auto">
          <a:xfrm>
            <a:off x="5693697" y="1298811"/>
            <a:ext cx="908180" cy="398708"/>
          </a:xfrm>
          <a:prstGeom prst="ellipse">
            <a:avLst/>
          </a:prstGeom>
          <a:noFill/>
          <a:ln>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cxnSp>
        <p:nvCxnSpPr>
          <p:cNvPr id="7" name="Connector: Elbow 6" descr="The /home/log mount should have enable write accelerator enabled.">
            <a:extLst>
              <a:ext uri="{FF2B5EF4-FFF2-40B4-BE49-F238E27FC236}">
                <a16:creationId xmlns:a16="http://schemas.microsoft.com/office/drawing/2014/main" id="{A8EE43AD-F96F-4A79-BFF1-5FB8C1C8B3B7}"/>
              </a:ext>
              <a:ext uri="{C183D7F6-B498-43B3-948B-1728B52AA6E4}">
                <adec:decorative xmlns:adec="http://schemas.microsoft.com/office/drawing/2017/decorative" val="0"/>
              </a:ext>
            </a:extLst>
          </p:cNvPr>
          <p:cNvCxnSpPr>
            <a:cxnSpLocks/>
            <a:stCxn id="18" idx="0"/>
            <a:endCxn id="9" idx="1"/>
          </p:cNvCxnSpPr>
          <p:nvPr/>
        </p:nvCxnSpPr>
        <p:spPr>
          <a:xfrm rot="5400000" flipH="1" flipV="1">
            <a:off x="6235227" y="861713"/>
            <a:ext cx="349659" cy="524538"/>
          </a:xfrm>
          <a:prstGeom prst="bent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4143C9B-27B2-4E0E-A942-65FEF0E7407B}"/>
              </a:ext>
            </a:extLst>
          </p:cNvPr>
          <p:cNvSpPr txBox="1"/>
          <p:nvPr/>
        </p:nvSpPr>
        <p:spPr>
          <a:xfrm>
            <a:off x="6672325" y="764486"/>
            <a:ext cx="2842591" cy="369332"/>
          </a:xfrm>
          <a:prstGeom prst="rect">
            <a:avLst/>
          </a:prstGeom>
          <a:noFill/>
        </p:spPr>
        <p:txBody>
          <a:bodyPr wrap="square" rtlCol="0">
            <a:spAutoFit/>
          </a:bodyPr>
          <a:lstStyle/>
          <a:p>
            <a:r>
              <a:rPr lang="en-US" dirty="0">
                <a:latin typeface="Segoe UI Light" panose="020B0502040204020203" pitchFamily="34" charset="0"/>
                <a:cs typeface="Segoe UI Light" panose="020B0502040204020203" pitchFamily="34" charset="0"/>
              </a:rPr>
              <a:t>Enable Write Accelerator</a:t>
            </a:r>
          </a:p>
        </p:txBody>
      </p:sp>
      <p:sp>
        <p:nvSpPr>
          <p:cNvPr id="12" name="Rectangle 11">
            <a:extLst>
              <a:ext uri="{FF2B5EF4-FFF2-40B4-BE49-F238E27FC236}">
                <a16:creationId xmlns:a16="http://schemas.microsoft.com/office/drawing/2014/main" id="{EFFD86BD-5D24-407B-866A-9764381C8990}"/>
              </a:ext>
            </a:extLst>
          </p:cNvPr>
          <p:cNvSpPr/>
          <p:nvPr/>
        </p:nvSpPr>
        <p:spPr>
          <a:xfrm>
            <a:off x="10196300" y="1101557"/>
            <a:ext cx="1557488" cy="584775"/>
          </a:xfrm>
          <a:prstGeom prst="rect">
            <a:avLst/>
          </a:prstGeom>
        </p:spPr>
        <p:txBody>
          <a:bodyPr wrap="square">
            <a:spAutoFit/>
          </a:bodyPr>
          <a:lstStyle/>
          <a:p>
            <a:r>
              <a:rPr lang="en-US" sz="1600" dirty="0">
                <a:latin typeface="Segoe UI Light" panose="020B0502040204020203" pitchFamily="34" charset="0"/>
                <a:cs typeface="Segoe UI Light" panose="020B0502040204020203" pitchFamily="34" charset="0"/>
                <a:hlinkClick r:id="rId4"/>
              </a:rPr>
              <a:t>Link</a:t>
            </a:r>
            <a:r>
              <a:rPr lang="en-US" sz="1600" dirty="0">
                <a:latin typeface="Segoe UI Light" panose="020B0502040204020203" pitchFamily="34" charset="0"/>
                <a:cs typeface="Segoe UI Light" panose="020B0502040204020203" pitchFamily="34" charset="0"/>
              </a:rPr>
              <a:t> to documentation</a:t>
            </a:r>
          </a:p>
        </p:txBody>
      </p:sp>
    </p:spTree>
    <p:extLst>
      <p:ext uri="{BB962C8B-B14F-4D97-AF65-F5344CB8AC3E}">
        <p14:creationId xmlns:p14="http://schemas.microsoft.com/office/powerpoint/2010/main" val="3896470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6208-D3B5-469C-8FAC-E787B3C99500}"/>
              </a:ext>
            </a:extLst>
          </p:cNvPr>
          <p:cNvSpPr>
            <a:spLocks noGrp="1"/>
          </p:cNvSpPr>
          <p:nvPr>
            <p:ph type="title"/>
          </p:nvPr>
        </p:nvSpPr>
        <p:spPr>
          <a:xfrm>
            <a:off x="268080" y="289511"/>
            <a:ext cx="11655840" cy="899665"/>
          </a:xfrm>
        </p:spPr>
        <p:txBody>
          <a:bodyPr/>
          <a:lstStyle/>
          <a:p>
            <a:r>
              <a:rPr lang="en-US" sz="4000" dirty="0"/>
              <a:t>S/4HANA HA in Availability Set and DR across Regions</a:t>
            </a:r>
          </a:p>
        </p:txBody>
      </p:sp>
      <p:pic>
        <p:nvPicPr>
          <p:cNvPr id="3" name="Picture 2" descr="The current slide represents the traditional design, which relies on well-established concept of availability sets and leverages a pair of Azure regions in the same geography. An Azure Availability Set is a logical grouping capability that helps ensure that the VM resources that you place within the Availability Set are failure-isolated from each other when they are deployed within an Azure datacenter. Azure ensures that the VMs you place within an Availability Set run across multiple physical servers, compute racks, storage units, and network switches. This configuration is referred to as placements in different update and fault domains. These placements usually are within an Azure datacenter. Assuming that power source and network issues would affect the datacenter that you are deploying, all your capacity in one Azure region would be affected. &#10;Note that it is important to consider high availability and disaster recovery provisions separately for each component of this design:&#10;    -   HANA Database layer - both high availability and disaster recovery is implemented by using HANA System Replication (synchronous or asynchronous, depending on the option). In case of synchronous replication, the high availability functionality relies additionally on Linux-based Pacemaker clustering.&#10;    -   SAP Central Services (ASCS) layer - high availability is implemented by using operating system-level clustering (either Windows Server Failover Clustering or Linux-based Pacemaker clustering, depending on the underlying operating system). Disaster recovery relies across Azure regions on Azure Site Recovery, which replicates virtual disks of cluster members to the secondary site. Azure Site Recovery is also used to orchestrate failover between sites.&#10;    -   SAP file share layer - high availability of the sapmnt share is implemented by using either Windows-based file share (based on Windows Storage Spaces Direct cluster hosting Scale-Out File Server) or Linux-based NFS mount (based on Azure NetApp Files or Linux Distributed Replicated Block Device). Disaster recovery relies on Azure Site Recovery, which replicates the file sharing infrastructure to the secondary site. When using Azure NetApp Files NFS-based approach, NetApp offers a SaaS based solution called NetApp Cloud Sync. You can use any file based-copy tool (such as rsync) to replicate data to the secondary site (including file or folder permissions).      &#10;    -   SAP Application Server layer - high availability is implemented by simply deploying multiple application servers. Disaster recovery across Azure regions relies on Azure Site Recovery, which replicates virtual disks of application servers to the secondary site. Azure Site Recovery is also used to orchestrate failover between sites.">
            <a:extLst>
              <a:ext uri="{FF2B5EF4-FFF2-40B4-BE49-F238E27FC236}">
                <a16:creationId xmlns:a16="http://schemas.microsoft.com/office/drawing/2014/main" id="{2112F78A-24AD-472F-8375-740714D7BAC0}"/>
              </a:ext>
            </a:extLst>
          </p:cNvPr>
          <p:cNvPicPr>
            <a:picLocks noChangeAspect="1"/>
          </p:cNvPicPr>
          <p:nvPr/>
        </p:nvPicPr>
        <p:blipFill>
          <a:blip r:embed="rId3"/>
          <a:stretch>
            <a:fillRect/>
          </a:stretch>
        </p:blipFill>
        <p:spPr>
          <a:xfrm>
            <a:off x="477372" y="1124823"/>
            <a:ext cx="11050599" cy="5559196"/>
          </a:xfrm>
          <a:prstGeom prst="rect">
            <a:avLst/>
          </a:prstGeom>
        </p:spPr>
      </p:pic>
    </p:spTree>
    <p:extLst>
      <p:ext uri="{BB962C8B-B14F-4D97-AF65-F5344CB8AC3E}">
        <p14:creationId xmlns:p14="http://schemas.microsoft.com/office/powerpoint/2010/main" val="2273266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6208-D3B5-469C-8FAC-E787B3C99500}"/>
              </a:ext>
            </a:extLst>
          </p:cNvPr>
          <p:cNvSpPr>
            <a:spLocks noGrp="1"/>
          </p:cNvSpPr>
          <p:nvPr>
            <p:ph type="title"/>
          </p:nvPr>
        </p:nvSpPr>
        <p:spPr>
          <a:xfrm>
            <a:off x="268080" y="289511"/>
            <a:ext cx="11655840" cy="899665"/>
          </a:xfrm>
        </p:spPr>
        <p:txBody>
          <a:bodyPr/>
          <a:lstStyle/>
          <a:p>
            <a:r>
              <a:rPr lang="en-US" sz="4400" dirty="0"/>
              <a:t>S/4HANA HA and DR across Availability Zones</a:t>
            </a:r>
          </a:p>
        </p:txBody>
      </p:sp>
      <p:pic>
        <p:nvPicPr>
          <p:cNvPr id="3" name="Picture 2" descr="The current slide represents a different design that takes advantage of availability zones, representing separate, physically isolated data centers within the same region. The placement of datacenters that represent Azure Availability Zones constitutes a compromise between delivering acceptable network latency to services deployed in different zones, and a distance between datacenters. The distance matters because even though majority of destructive events are not likely to affect the infrastructure of all Availability Zones in the same region, history offers examples of larger scale disasters that could have such impact. To account for such occurrences, organizations might have the minimum distance requirement between the location of their production and disaster recovery sites. For most Azure customers, the minimum distance definition necessitates the use of two or more Azure regions.&#10;Note that it is important to consider high availability and disaster recovery provisions separately for each component of this design. In this case, the highly available production components are distributed across Availability Zone 1 and Availability Zone 2:&#10;          -   HANA Database layer is hosted by a Linux Pacemaker cluster containing an active VM instance residing in Availability Zone 1 and standby VM instance residing in Availability Zone 2, with HANA Synchronous replication between nodes of the cluster. Clustering is implemented by using Pacemaker.&#10;          -   ASCS layer hosted by a Windows cluster contains an active VM instance residing in Availability Zone 1 and a standby VM instance residing in Availability Zone 2. &#10;         -   SAP file share layer on Windows cluster contains an one VM node residing in Availability Zone 1 and another VM node residing in Availability Zone 2. &#10;         -   SAP Application Server layer consists of a PAS server VM in Availability Zone 1 and AAS in Availability Zone 2. Clustering is not used in this case since high availability is built-into the PAS and AAS functionality.  &#10;">
            <a:extLst>
              <a:ext uri="{FF2B5EF4-FFF2-40B4-BE49-F238E27FC236}">
                <a16:creationId xmlns:a16="http://schemas.microsoft.com/office/drawing/2014/main" id="{61105C73-D902-4E0D-BB7D-4B1D8AAD337C}"/>
              </a:ext>
            </a:extLst>
          </p:cNvPr>
          <p:cNvPicPr>
            <a:picLocks noChangeAspect="1"/>
          </p:cNvPicPr>
          <p:nvPr/>
        </p:nvPicPr>
        <p:blipFill>
          <a:blip r:embed="rId3"/>
          <a:stretch>
            <a:fillRect/>
          </a:stretch>
        </p:blipFill>
        <p:spPr>
          <a:xfrm>
            <a:off x="1410043" y="1415333"/>
            <a:ext cx="9072900" cy="5153156"/>
          </a:xfrm>
          <a:prstGeom prst="rect">
            <a:avLst/>
          </a:prstGeom>
        </p:spPr>
      </p:pic>
    </p:spTree>
    <p:extLst>
      <p:ext uri="{BB962C8B-B14F-4D97-AF65-F5344CB8AC3E}">
        <p14:creationId xmlns:p14="http://schemas.microsoft.com/office/powerpoint/2010/main" val="89719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58381B-C2E2-4712-9669-42091DC8E2D1}"/>
              </a:ext>
            </a:extLst>
          </p:cNvPr>
          <p:cNvSpPr>
            <a:spLocks noGrp="1"/>
          </p:cNvSpPr>
          <p:nvPr>
            <p:ph type="body" sz="quarter" idx="10"/>
          </p:nvPr>
        </p:nvSpPr>
        <p:spPr>
          <a:xfrm>
            <a:off x="266920" y="1077048"/>
            <a:ext cx="11653523" cy="5693866"/>
          </a:xfrm>
        </p:spPr>
        <p:txBody>
          <a:bodyPr/>
          <a:lstStyle/>
          <a:p>
            <a:pPr marL="514350" indent="-514350">
              <a:buFont typeface="+mj-lt"/>
              <a:buAutoNum type="arabicPeriod"/>
            </a:pPr>
            <a:r>
              <a:rPr lang="en-US" sz="3200" dirty="0">
                <a:solidFill>
                  <a:schemeClr val="tx1"/>
                </a:solidFill>
              </a:rPr>
              <a:t>Key design components : </a:t>
            </a:r>
          </a:p>
          <a:p>
            <a:pPr marL="750896" lvl="1" indent="-514350"/>
            <a:r>
              <a:rPr lang="en-US" sz="2400" dirty="0">
                <a:solidFill>
                  <a:schemeClr val="tx1"/>
                </a:solidFill>
              </a:rPr>
              <a:t>HANA System Replication, Windows/Linux cluster, Windows SOFS or Linux DRBD or Azure NetApp Files, Azure Site Recovery, VNET Hub &amp; Spoke topology </a:t>
            </a:r>
          </a:p>
          <a:p>
            <a:pPr marL="514350" indent="-514350">
              <a:buFont typeface="+mj-lt"/>
              <a:buAutoNum type="arabicPeriod"/>
            </a:pPr>
            <a:r>
              <a:rPr lang="en-US" sz="3200" dirty="0">
                <a:solidFill>
                  <a:schemeClr val="tx1"/>
                </a:solidFill>
              </a:rPr>
              <a:t>Discuss following two HA/DR options and choose one </a:t>
            </a:r>
          </a:p>
          <a:p>
            <a:pPr marL="693746" lvl="1" indent="-457200"/>
            <a:r>
              <a:rPr lang="en-US" sz="2400" dirty="0">
                <a:solidFill>
                  <a:schemeClr val="tx1"/>
                </a:solidFill>
              </a:rPr>
              <a:t>HA in an Availability Set and DR across Regions</a:t>
            </a:r>
          </a:p>
          <a:p>
            <a:pPr marL="905393" lvl="2" indent="-457200"/>
            <a:r>
              <a:rPr lang="en-US" sz="2000" dirty="0">
                <a:solidFill>
                  <a:schemeClr val="tx1"/>
                </a:solidFill>
              </a:rPr>
              <a:t>DR replica can coexist with QA in the second Region</a:t>
            </a:r>
          </a:p>
          <a:p>
            <a:pPr marL="693746" lvl="1" indent="-457200"/>
            <a:r>
              <a:rPr lang="en-US" sz="2400" dirty="0">
                <a:solidFill>
                  <a:schemeClr val="tx1"/>
                </a:solidFill>
              </a:rPr>
              <a:t>HA/DR across Availability Zones</a:t>
            </a:r>
            <a:endParaRPr lang="en-US" sz="1800" dirty="0"/>
          </a:p>
          <a:p>
            <a:pPr marL="514350" indent="-514350">
              <a:buFont typeface="+mj-lt"/>
              <a:buAutoNum type="arabicPeriod"/>
            </a:pPr>
            <a:r>
              <a:rPr lang="en-US" sz="3200" dirty="0"/>
              <a:t>Include network solutions as well</a:t>
            </a:r>
          </a:p>
          <a:p>
            <a:pPr marL="750896" lvl="1" indent="-514350"/>
            <a:r>
              <a:rPr lang="en-US" sz="2400" dirty="0"/>
              <a:t>Add ExpressRoute for end user access and consider geo redundancy </a:t>
            </a:r>
          </a:p>
          <a:p>
            <a:pPr marL="750896" lvl="1" indent="-514350"/>
            <a:r>
              <a:rPr lang="en-US" sz="2400" dirty="0"/>
              <a:t>Add </a:t>
            </a:r>
            <a:r>
              <a:rPr lang="en-US" sz="2400" dirty="0">
                <a:solidFill>
                  <a:schemeClr val="tx1"/>
                </a:solidFill>
              </a:rPr>
              <a:t>Site-to-Site VPN for remote admin &amp; monitoring</a:t>
            </a:r>
            <a:endParaRPr lang="en-US" sz="2400" dirty="0"/>
          </a:p>
          <a:p>
            <a:pPr marL="514350" indent="-514350">
              <a:buFont typeface="+mj-lt"/>
              <a:buAutoNum type="arabicPeriod"/>
            </a:pPr>
            <a:r>
              <a:rPr lang="en-US" sz="3200" dirty="0">
                <a:solidFill>
                  <a:schemeClr val="tx1"/>
                </a:solidFill>
              </a:rPr>
              <a:t>Don’t forget other components : </a:t>
            </a:r>
          </a:p>
          <a:p>
            <a:pPr marL="750896" lvl="1" indent="-514350"/>
            <a:r>
              <a:rPr lang="en-US" sz="2400" dirty="0">
                <a:solidFill>
                  <a:schemeClr val="tx1"/>
                </a:solidFill>
              </a:rPr>
              <a:t>Blob storage for backup retention, jump box, DNS, patching, backup, monitoring, Cloud Witness or SBD Disk</a:t>
            </a:r>
          </a:p>
        </p:txBody>
      </p:sp>
      <p:sp>
        <p:nvSpPr>
          <p:cNvPr id="2" name="Title 1">
            <a:extLst>
              <a:ext uri="{FF2B5EF4-FFF2-40B4-BE49-F238E27FC236}">
                <a16:creationId xmlns:a16="http://schemas.microsoft.com/office/drawing/2014/main" id="{5F568157-8236-472F-A42F-8A4259C24894}"/>
              </a:ext>
            </a:extLst>
          </p:cNvPr>
          <p:cNvSpPr>
            <a:spLocks noGrp="1"/>
          </p:cNvSpPr>
          <p:nvPr>
            <p:ph type="title"/>
          </p:nvPr>
        </p:nvSpPr>
        <p:spPr/>
        <p:txBody>
          <a:bodyPr/>
          <a:lstStyle/>
          <a:p>
            <a:r>
              <a:rPr lang="en-US" dirty="0"/>
              <a:t>Additional Note (Design)</a:t>
            </a:r>
          </a:p>
        </p:txBody>
      </p:sp>
    </p:spTree>
    <p:extLst>
      <p:ext uri="{BB962C8B-B14F-4D97-AF65-F5344CB8AC3E}">
        <p14:creationId xmlns:p14="http://schemas.microsoft.com/office/powerpoint/2010/main" val="13941992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76247B-0E83-40FD-855E-83376931B5FD}"/>
              </a:ext>
            </a:extLst>
          </p:cNvPr>
          <p:cNvSpPr>
            <a:spLocks noGrp="1"/>
          </p:cNvSpPr>
          <p:nvPr>
            <p:ph type="title"/>
          </p:nvPr>
        </p:nvSpPr>
        <p:spPr/>
        <p:txBody>
          <a:bodyPr/>
          <a:lstStyle/>
          <a:p>
            <a:r>
              <a:rPr lang="en-US" dirty="0"/>
              <a:t>Azure Pricing Calculator</a:t>
            </a:r>
          </a:p>
        </p:txBody>
      </p:sp>
      <p:pic>
        <p:nvPicPr>
          <p:cNvPr id="2" name="Picture 1" descr="A screenshot of the Azure Pricing Calculator. ">
            <a:extLst>
              <a:ext uri="{FF2B5EF4-FFF2-40B4-BE49-F238E27FC236}">
                <a16:creationId xmlns:a16="http://schemas.microsoft.com/office/drawing/2014/main" id="{B9F66CD9-61EC-44AD-A303-A90316F1F4AD}"/>
              </a:ext>
            </a:extLst>
          </p:cNvPr>
          <p:cNvPicPr>
            <a:picLocks noChangeAspect="1"/>
          </p:cNvPicPr>
          <p:nvPr/>
        </p:nvPicPr>
        <p:blipFill>
          <a:blip r:embed="rId3"/>
          <a:stretch>
            <a:fillRect/>
          </a:stretch>
        </p:blipFill>
        <p:spPr>
          <a:xfrm>
            <a:off x="1583715" y="1226316"/>
            <a:ext cx="8162925" cy="5277354"/>
          </a:xfrm>
          <a:prstGeom prst="rect">
            <a:avLst/>
          </a:prstGeom>
        </p:spPr>
      </p:pic>
    </p:spTree>
    <p:extLst>
      <p:ext uri="{BB962C8B-B14F-4D97-AF65-F5344CB8AC3E}">
        <p14:creationId xmlns:p14="http://schemas.microsoft.com/office/powerpoint/2010/main" val="355449368"/>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600E8-8D72-49A6-B6CC-B033B99F0CFA}"/>
              </a:ext>
            </a:extLst>
          </p:cNvPr>
          <p:cNvSpPr>
            <a:spLocks noGrp="1"/>
          </p:cNvSpPr>
          <p:nvPr>
            <p:ph type="title"/>
          </p:nvPr>
        </p:nvSpPr>
        <p:spPr/>
        <p:txBody>
          <a:bodyPr/>
          <a:lstStyle/>
          <a:p>
            <a:r>
              <a:rPr lang="en-US" dirty="0"/>
              <a:t>Additional Note (Pricing) </a:t>
            </a:r>
          </a:p>
        </p:txBody>
      </p:sp>
      <p:sp>
        <p:nvSpPr>
          <p:cNvPr id="3" name="Text Placeholder 2">
            <a:extLst>
              <a:ext uri="{FF2B5EF4-FFF2-40B4-BE49-F238E27FC236}">
                <a16:creationId xmlns:a16="http://schemas.microsoft.com/office/drawing/2014/main" id="{948D6C16-B17D-4D96-ACEA-FA3FF381AB3C}"/>
              </a:ext>
            </a:extLst>
          </p:cNvPr>
          <p:cNvSpPr>
            <a:spLocks noGrp="1"/>
          </p:cNvSpPr>
          <p:nvPr>
            <p:ph type="body" sz="quarter" idx="10"/>
          </p:nvPr>
        </p:nvSpPr>
        <p:spPr>
          <a:xfrm>
            <a:off x="269239" y="1189177"/>
            <a:ext cx="11653523" cy="4431983"/>
          </a:xfrm>
        </p:spPr>
        <p:txBody>
          <a:bodyPr/>
          <a:lstStyle/>
          <a:p>
            <a:pPr marL="742950" indent="-742950">
              <a:buFont typeface="+mj-lt"/>
              <a:buAutoNum type="arabicPeriod"/>
            </a:pPr>
            <a:r>
              <a:rPr lang="en-US" sz="3600" dirty="0"/>
              <a:t>Use Reserved VM Instances option if it helps save costs</a:t>
            </a:r>
          </a:p>
          <a:p>
            <a:pPr marL="742950" indent="-742950">
              <a:buFont typeface="+mj-lt"/>
              <a:buAutoNum type="arabicPeriod"/>
            </a:pPr>
            <a:r>
              <a:rPr lang="en-US" sz="3600" dirty="0"/>
              <a:t>Consider best OS licensing option(s)</a:t>
            </a:r>
          </a:p>
          <a:p>
            <a:pPr marL="979496" lvl="1" indent="-742950"/>
            <a:r>
              <a:rPr lang="en-US" sz="2800" dirty="0"/>
              <a:t>Common NOT to include Windows license costs because of AHUB</a:t>
            </a:r>
          </a:p>
          <a:p>
            <a:pPr marL="979496" lvl="1" indent="-742950"/>
            <a:r>
              <a:rPr lang="en-US" sz="2800" dirty="0"/>
              <a:t>Can include Linux OS subscription costs from Azure marketplace</a:t>
            </a:r>
          </a:p>
          <a:p>
            <a:pPr marL="742950" indent="-742950">
              <a:buFont typeface="+mj-lt"/>
              <a:buAutoNum type="arabicPeriod"/>
            </a:pPr>
            <a:r>
              <a:rPr lang="en-US" sz="3600" dirty="0"/>
              <a:t>Create assumptions for ExpressRoute bandwidth</a:t>
            </a:r>
          </a:p>
          <a:p>
            <a:pPr marL="742950" indent="-742950">
              <a:buFont typeface="+mj-lt"/>
              <a:buAutoNum type="arabicPeriod"/>
            </a:pPr>
            <a:r>
              <a:rPr lang="en-US" sz="3600" dirty="0"/>
              <a:t>Make sure to include a minimum amount of Azure support</a:t>
            </a:r>
          </a:p>
          <a:p>
            <a:pPr marL="979496" lvl="1" indent="-742950"/>
            <a:r>
              <a:rPr lang="en-US" sz="2800" dirty="0"/>
              <a:t>e.g. Azure Professional Direct</a:t>
            </a:r>
          </a:p>
        </p:txBody>
      </p:sp>
    </p:spTree>
    <p:extLst>
      <p:ext uri="{BB962C8B-B14F-4D97-AF65-F5344CB8AC3E}">
        <p14:creationId xmlns:p14="http://schemas.microsoft.com/office/powerpoint/2010/main" val="35556999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 and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1" cy="5379313"/>
          </a:xfrm>
        </p:spPr>
        <p:txBody>
          <a:bodyPr>
            <a:noAutofit/>
          </a:bodyPr>
          <a:lstStyle/>
          <a:p>
            <a:pPr marL="514350" lvl="0" indent="-514350">
              <a:buFont typeface="+mj-lt"/>
              <a:buAutoNum type="arabicPeriod"/>
            </a:pPr>
            <a:r>
              <a:rPr lang="en-US" sz="2800" dirty="0"/>
              <a:t>Is the proposed solution fully certified by SAP ? </a:t>
            </a:r>
          </a:p>
          <a:p>
            <a:pPr marL="514350" lvl="0" indent="-514350">
              <a:buFont typeface="+mj-lt"/>
              <a:buAutoNum type="arabicPeriod"/>
            </a:pPr>
            <a:r>
              <a:rPr lang="en-US" sz="2800" dirty="0"/>
              <a:t>Does the proposal meet Contoso business continuity requirements? What if there’s outage on VM or storage? How can we restore from backup? How can we failover the landscape in case of an outage?</a:t>
            </a:r>
          </a:p>
          <a:p>
            <a:pPr marL="514350" lvl="0" indent="-514350">
              <a:buFont typeface="+mj-lt"/>
              <a:buAutoNum type="arabicPeriod"/>
            </a:pPr>
            <a:r>
              <a:rPr lang="en-US" sz="2800" dirty="0"/>
              <a:t>There’re legacy systems on-prem that need to interact with S/4HANA in cloud. How can we minimize performance impact in cross-premises scenarios?   </a:t>
            </a:r>
          </a:p>
          <a:p>
            <a:pPr marL="514350" lvl="0" indent="-514350">
              <a:buFont typeface="+mj-lt"/>
              <a:buAutoNum type="arabicPeriod"/>
            </a:pPr>
            <a:r>
              <a:rPr lang="en-US" sz="2800" dirty="0"/>
              <a:t>Can we change the size of the environment if sizing requirements change in future?</a:t>
            </a:r>
          </a:p>
          <a:p>
            <a:pPr marL="514350" lvl="0" indent="-514350">
              <a:buFont typeface="+mj-lt"/>
              <a:buAutoNum type="arabicPeriod"/>
            </a:pPr>
            <a:r>
              <a:rPr lang="en-US" sz="2800" dirty="0"/>
              <a:t>Is there anything not included in the results of Azure Pricing Calculator? </a:t>
            </a:r>
          </a:p>
          <a:p>
            <a:pPr marL="514350" lvl="0" indent="-514350">
              <a:buFont typeface="+mj-lt"/>
              <a:buAutoNum type="arabicPeriod"/>
            </a:pPr>
            <a:r>
              <a:rPr lang="en-US" sz="2800" dirty="0">
                <a:solidFill>
                  <a:schemeClr val="tx1"/>
                </a:solidFill>
                <a:cs typeface="Segoe UI Semilight" panose="020B0402040204020203" pitchFamily="34" charset="0"/>
              </a:rPr>
              <a:t>CFO is asking for cost saving even further. What can we do to optimize the cost? What are our options?</a:t>
            </a:r>
            <a:endParaRPr lang="en-US" sz="1200" dirty="0">
              <a:solidFill>
                <a:schemeClr val="tx1"/>
              </a:solidFill>
            </a:endParaRPr>
          </a:p>
        </p:txBody>
      </p:sp>
    </p:spTree>
    <p:extLst>
      <p:ext uri="{BB962C8B-B14F-4D97-AF65-F5344CB8AC3E}">
        <p14:creationId xmlns:p14="http://schemas.microsoft.com/office/powerpoint/2010/main" val="11213081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6920" y="1082554"/>
            <a:ext cx="11590398" cy="5496889"/>
          </a:xfrm>
          <a:prstGeom prst="rect">
            <a:avLst/>
          </a:prstGeom>
          <a:noFill/>
        </p:spPr>
        <p:txBody>
          <a:bodyPr wrap="square" lIns="182880" tIns="146304" rIns="182880" bIns="146304" rtlCol="0">
            <a:spAutoFit/>
          </a:bodyPr>
          <a:lstStyle/>
          <a:p>
            <a:pPr>
              <a:lnSpc>
                <a:spcPct val="90000"/>
              </a:lnSpc>
              <a:spcAft>
                <a:spcPts val="600"/>
              </a:spcAft>
            </a:pPr>
            <a:r>
              <a:rPr lang="en-US" sz="2000" dirty="0"/>
              <a:t>Abstract :</a:t>
            </a:r>
          </a:p>
          <a:p>
            <a:r>
              <a:rPr lang="en-US" sz="2000" dirty="0"/>
              <a:t>In this workshop, you will look at what is involved in deploying SAP HANA on Azure with the goals of designing for in-memory database performance, business continuity and flexibility as well as fully optimized total cost of ownership. At the end of this workshop, you will be able to better design, price and present SAP HANA on Azure solutions to your customers. </a:t>
            </a:r>
          </a:p>
          <a:p>
            <a:endParaRPr lang="en-US" sz="2000" dirty="0"/>
          </a:p>
          <a:p>
            <a:pPr>
              <a:lnSpc>
                <a:spcPct val="90000"/>
              </a:lnSpc>
              <a:spcAft>
                <a:spcPts val="600"/>
              </a:spcAft>
            </a:pPr>
            <a:r>
              <a:rPr lang="en-US" sz="2000" dirty="0"/>
              <a:t>Learning objectives :</a:t>
            </a:r>
          </a:p>
          <a:p>
            <a:pPr marL="342900" indent="-342900">
              <a:lnSpc>
                <a:spcPct val="90000"/>
              </a:lnSpc>
              <a:spcAft>
                <a:spcPts val="600"/>
              </a:spcAft>
              <a:buFont typeface="Arial" panose="020B0604020202020204" pitchFamily="34" charset="0"/>
              <a:buChar char="•"/>
            </a:pPr>
            <a:r>
              <a:rPr lang="en-US" sz="2000" dirty="0"/>
              <a:t>Design SAP HANA workloads on Azure in alignment with SAP HANA certification with high availability and disaster recovery.</a:t>
            </a:r>
          </a:p>
          <a:p>
            <a:pPr marL="342900" indent="-342900">
              <a:lnSpc>
                <a:spcPct val="90000"/>
              </a:lnSpc>
              <a:spcAft>
                <a:spcPts val="600"/>
              </a:spcAft>
              <a:buFont typeface="Arial" panose="020B0604020202020204" pitchFamily="34" charset="0"/>
              <a:buChar char="•"/>
            </a:pPr>
            <a:r>
              <a:rPr lang="en-US" sz="2000" dirty="0"/>
              <a:t>Run Azure Pricing Calculator to price the SAP HANA landscape. </a:t>
            </a:r>
          </a:p>
          <a:p>
            <a:pPr marL="342900" indent="-342900">
              <a:lnSpc>
                <a:spcPct val="90000"/>
              </a:lnSpc>
              <a:spcAft>
                <a:spcPts val="600"/>
              </a:spcAft>
              <a:buFont typeface="Arial" panose="020B0604020202020204" pitchFamily="34" charset="0"/>
              <a:buChar char="•"/>
            </a:pPr>
            <a:r>
              <a:rPr lang="en-US" sz="2000" dirty="0"/>
              <a:t>Present the solution to business/technical decision makers and handle Q&amp;A with customer. </a:t>
            </a:r>
            <a:br>
              <a:rPr lang="en-US" sz="2000" dirty="0"/>
            </a:br>
            <a:endParaRPr lang="en-US" sz="2000" dirty="0"/>
          </a:p>
          <a:p>
            <a:pPr>
              <a:lnSpc>
                <a:spcPct val="90000"/>
              </a:lnSpc>
              <a:spcAft>
                <a:spcPts val="600"/>
              </a:spcAft>
            </a:pPr>
            <a:r>
              <a:rPr lang="en-US" sz="2000" dirty="0"/>
              <a:t>Prerequisite : </a:t>
            </a:r>
          </a:p>
          <a:p>
            <a:pPr marL="342900" indent="-342900">
              <a:lnSpc>
                <a:spcPct val="90000"/>
              </a:lnSpc>
              <a:spcAft>
                <a:spcPts val="600"/>
              </a:spcAft>
              <a:buFont typeface="Arial" panose="020B0604020202020204" pitchFamily="34" charset="0"/>
              <a:buChar char="•"/>
            </a:pPr>
            <a:r>
              <a:rPr lang="en-US" sz="2000" dirty="0"/>
              <a:t>R-AIT344 : Architecture deep dive for SAP deployments</a:t>
            </a:r>
          </a:p>
          <a:p>
            <a:pPr marL="342900" indent="-342900">
              <a:lnSpc>
                <a:spcPct val="90000"/>
              </a:lnSpc>
              <a:spcAft>
                <a:spcPts val="600"/>
              </a:spcAft>
              <a:buFont typeface="Arial" panose="020B0604020202020204" pitchFamily="34" charset="0"/>
              <a:buChar char="•"/>
            </a:pPr>
            <a:r>
              <a:rPr lang="en-US" sz="2000" dirty="0"/>
              <a:t>R-AIT333 : SAP Migration Practitioner Panel </a:t>
            </a:r>
          </a:p>
          <a:p>
            <a:pPr marL="342900" indent="-342900">
              <a:lnSpc>
                <a:spcPct val="90000"/>
              </a:lnSpc>
              <a:spcAft>
                <a:spcPts val="600"/>
              </a:spcAft>
              <a:buFont typeface="Arial" panose="020B0604020202020204" pitchFamily="34" charset="0"/>
              <a:buChar char="•"/>
            </a:pPr>
            <a:r>
              <a:rPr lang="en-US" sz="2000" dirty="0"/>
              <a:t>Understanding of </a:t>
            </a:r>
            <a:r>
              <a:rPr lang="en-US" sz="2000" dirty="0">
                <a:hlinkClick r:id="rId3"/>
              </a:rPr>
              <a:t>SAP on Azure Webinar Training</a:t>
            </a:r>
            <a:r>
              <a:rPr lang="en-US" sz="2000" dirty="0"/>
              <a:t> and </a:t>
            </a:r>
            <a:r>
              <a:rPr lang="en-US" sz="2000" dirty="0">
                <a:hlinkClick r:id="rId4"/>
              </a:rPr>
              <a:t>S/4HANA on Azure reference architecture </a:t>
            </a:r>
            <a:endParaRPr lang="en-US" sz="2000" dirty="0"/>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and price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50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018185642"/>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(30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(10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20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24409" y="1189175"/>
            <a:ext cx="11798354" cy="5552587"/>
          </a:xfrm>
        </p:spPr>
        <p:txBody>
          <a:bodyPr>
            <a:noAutofit/>
          </a:bodyPr>
          <a:lstStyle/>
          <a:p>
            <a:pPr marL="336145" lvl="1" indent="0">
              <a:buNone/>
            </a:pPr>
            <a:r>
              <a:rPr lang="en-US" sz="2800" dirty="0">
                <a:solidFill>
                  <a:schemeClr val="tx1"/>
                </a:solidFill>
              </a:rPr>
              <a:t>Business Development Manager (BDM) or Application Sponsor (CFO)</a:t>
            </a:r>
          </a:p>
          <a:p>
            <a:pPr lvl="2"/>
            <a:r>
              <a:rPr lang="en-US" sz="2000" dirty="0">
                <a:solidFill>
                  <a:schemeClr val="tx1"/>
                </a:solidFill>
              </a:rPr>
              <a:t>Funds projects &amp; apps</a:t>
            </a:r>
          </a:p>
          <a:p>
            <a:pPr lvl="2"/>
            <a:r>
              <a:rPr lang="en-US" sz="2000" dirty="0">
                <a:solidFill>
                  <a:schemeClr val="tx1"/>
                </a:solidFill>
              </a:rPr>
              <a:t>Most interested in public cloud</a:t>
            </a:r>
          </a:p>
          <a:p>
            <a:pPr marL="560241" lvl="2" indent="0">
              <a:buNone/>
            </a:pPr>
            <a:endParaRPr lang="en-US" sz="2000" dirty="0">
              <a:solidFill>
                <a:schemeClr val="tx1"/>
              </a:solidFill>
            </a:endParaRPr>
          </a:p>
          <a:p>
            <a:pPr marL="336145" lvl="1" indent="0">
              <a:buNone/>
            </a:pPr>
            <a:r>
              <a:rPr lang="en-US" sz="2800" dirty="0">
                <a:solidFill>
                  <a:schemeClr val="tx1"/>
                </a:solidFill>
              </a:rPr>
              <a:t>Business Unit IT / Developers (Director of SAP Business Analysts, Director of SAP Operations)</a:t>
            </a:r>
          </a:p>
          <a:p>
            <a:pPr lvl="2"/>
            <a:r>
              <a:rPr lang="en-US" sz="2000" dirty="0">
                <a:solidFill>
                  <a:schemeClr val="tx1"/>
                </a:solidFill>
              </a:rPr>
              <a:t>Reports to BDM and is responsible for coding and testing apps</a:t>
            </a:r>
          </a:p>
          <a:p>
            <a:pPr lvl="2"/>
            <a:r>
              <a:rPr lang="en-US" sz="2000" dirty="0">
                <a:solidFill>
                  <a:schemeClr val="tx1"/>
                </a:solidFill>
              </a:rPr>
              <a:t>Big influencer of public cloud strategy</a:t>
            </a:r>
          </a:p>
          <a:p>
            <a:pPr marL="560241" lvl="2" indent="0">
              <a:buNone/>
            </a:pPr>
            <a:endParaRPr lang="en-US" sz="2000" dirty="0">
              <a:solidFill>
                <a:schemeClr val="tx1"/>
              </a:solidFill>
            </a:endParaRPr>
          </a:p>
          <a:p>
            <a:pPr marL="336145" lvl="1" indent="0">
              <a:buNone/>
            </a:pPr>
            <a:r>
              <a:rPr lang="en-US" sz="2800" dirty="0">
                <a:solidFill>
                  <a:schemeClr val="tx1"/>
                </a:solidFill>
              </a:rPr>
              <a:t>Central IT (VP of IT Operations)</a:t>
            </a:r>
          </a:p>
          <a:p>
            <a:pPr lvl="2"/>
            <a:r>
              <a:rPr lang="en-US" sz="2000" dirty="0">
                <a:solidFill>
                  <a:schemeClr val="tx1"/>
                </a:solidFill>
              </a:rPr>
              <a:t>Reports into CIO and responsible for operating datacenter</a:t>
            </a:r>
          </a:p>
          <a:p>
            <a:pPr lvl="2"/>
            <a:r>
              <a:rPr lang="en-US" sz="2000" dirty="0">
                <a:solidFill>
                  <a:schemeClr val="tx1"/>
                </a:solidFill>
              </a:rPr>
              <a:t>Concerned about shadow IT created issues: security/compliance, server sprawl, and lack of control</a:t>
            </a:r>
          </a:p>
          <a:p>
            <a:pPr marL="336145" lvl="1" indent="0">
              <a:buNone/>
            </a:pPr>
            <a:endParaRPr lang="en-US" sz="2800" dirty="0">
              <a:solidFill>
                <a:schemeClr val="tx1"/>
              </a:solidFill>
              <a:latin typeface="+mj-lt"/>
            </a:endParaRPr>
          </a:p>
          <a:p>
            <a:pPr marL="336145" lvl="1" indent="0">
              <a:buNone/>
            </a:pPr>
            <a:endParaRPr lang="en-US" sz="1200" dirty="0">
              <a:solidFill>
                <a:schemeClr val="tx1"/>
              </a:solidFill>
              <a:latin typeface="+mj-lt"/>
            </a:endParaRPr>
          </a:p>
          <a:p>
            <a:pPr marL="0" indent="0">
              <a:spcAft>
                <a:spcPts val="882"/>
              </a:spcAft>
              <a:buNone/>
            </a:pPr>
            <a:endParaRPr lang="en-US" sz="400" dirty="0">
              <a:solidFill>
                <a:schemeClr val="tx1"/>
              </a:solidFill>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p:cNvSpPr/>
          <p:nvPr/>
        </p:nvSpPr>
        <p:spPr>
          <a:xfrm>
            <a:off x="454428" y="1504294"/>
            <a:ext cx="11526077" cy="1200329"/>
          </a:xfrm>
          <a:prstGeom prst="rect">
            <a:avLst/>
          </a:prstGeom>
        </p:spPr>
        <p:txBody>
          <a:bodyPr wrap="square">
            <a:spAutoFit/>
          </a:bodyPr>
          <a:lstStyle/>
          <a:p>
            <a:pPr marL="285750" indent="-285750">
              <a:buFont typeface="Arial" panose="020B0604020202020204" pitchFamily="34" charset="0"/>
              <a:buChar char="•"/>
            </a:pPr>
            <a:r>
              <a:rPr lang="en-US" sz="3600" dirty="0">
                <a:latin typeface="+mj-lt"/>
              </a:rPr>
              <a:t>Azure VMs – HA in Availability Set and DR across Regions</a:t>
            </a:r>
          </a:p>
          <a:p>
            <a:pPr marL="285750" indent="-285750">
              <a:buFont typeface="Arial" panose="020B0604020202020204" pitchFamily="34" charset="0"/>
              <a:buChar char="•"/>
            </a:pPr>
            <a:r>
              <a:rPr lang="en-US" sz="3600" dirty="0">
                <a:latin typeface="+mj-lt"/>
              </a:rPr>
              <a:t>Azure VMs - HA and DR across Availability Zones</a:t>
            </a: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F933F4-64D2-499C-AEEF-162E7E5E4839}"/>
              </a:ext>
            </a:extLst>
          </p:cNvPr>
          <p:cNvSpPr>
            <a:spLocks noGrp="1"/>
          </p:cNvSpPr>
          <p:nvPr>
            <p:ph type="title"/>
          </p:nvPr>
        </p:nvSpPr>
        <p:spPr/>
        <p:txBody>
          <a:bodyPr/>
          <a:lstStyle/>
          <a:p>
            <a:r>
              <a:rPr lang="en-US" sz="3600" dirty="0"/>
              <a:t>S/4HANA (1) : HA in Availability Set and DR across Regions</a:t>
            </a:r>
            <a:br>
              <a:rPr lang="en-US" sz="3600" dirty="0"/>
            </a:br>
            <a:endParaRPr lang="en-US" sz="3600" dirty="0"/>
          </a:p>
        </p:txBody>
      </p:sp>
      <p:pic>
        <p:nvPicPr>
          <p:cNvPr id="2" name="Picture 1" descr="A diagram that represents SAP HANA deployed in a highly available configuration using availability sets and multiple regions, connected to on-premises using site-to-site VPN and ExpressRoute.">
            <a:extLst>
              <a:ext uri="{FF2B5EF4-FFF2-40B4-BE49-F238E27FC236}">
                <a16:creationId xmlns:a16="http://schemas.microsoft.com/office/drawing/2014/main" id="{1D3C8890-74CB-4D5F-AE6F-D015C5CDD935}"/>
              </a:ext>
            </a:extLst>
          </p:cNvPr>
          <p:cNvPicPr>
            <a:picLocks noChangeAspect="1"/>
          </p:cNvPicPr>
          <p:nvPr/>
        </p:nvPicPr>
        <p:blipFill>
          <a:blip r:embed="rId3"/>
          <a:stretch>
            <a:fillRect/>
          </a:stretch>
        </p:blipFill>
        <p:spPr>
          <a:xfrm>
            <a:off x="467032" y="1027784"/>
            <a:ext cx="10963316" cy="5735989"/>
          </a:xfrm>
          <a:prstGeom prst="rect">
            <a:avLst/>
          </a:prstGeom>
        </p:spPr>
      </p:pic>
    </p:spTree>
    <p:extLst>
      <p:ext uri="{BB962C8B-B14F-4D97-AF65-F5344CB8AC3E}">
        <p14:creationId xmlns:p14="http://schemas.microsoft.com/office/powerpoint/2010/main" val="1764864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57A8E6-560D-43F8-9480-F289C0E5C5A0}"/>
              </a:ext>
            </a:extLst>
          </p:cNvPr>
          <p:cNvSpPr>
            <a:spLocks noGrp="1"/>
          </p:cNvSpPr>
          <p:nvPr>
            <p:ph type="title"/>
          </p:nvPr>
        </p:nvSpPr>
        <p:spPr>
          <a:xfrm>
            <a:off x="268080" y="153033"/>
            <a:ext cx="11655840" cy="899665"/>
          </a:xfrm>
        </p:spPr>
        <p:txBody>
          <a:bodyPr/>
          <a:lstStyle/>
          <a:p>
            <a:r>
              <a:rPr lang="en-US" sz="3600" dirty="0"/>
              <a:t>S/4HANA (1) : HA in Availability Set and DR with Availability Zones</a:t>
            </a:r>
            <a:br>
              <a:rPr lang="en-US" sz="3600" dirty="0"/>
            </a:br>
            <a:endParaRPr lang="en-US" sz="3600" dirty="0"/>
          </a:p>
        </p:txBody>
      </p:sp>
      <p:pic>
        <p:nvPicPr>
          <p:cNvPr id="2" name="Picture 1" descr="A diagram that represents SAP HANA deployed in a highly available configuration using availability zones and multiple regions, connected to on-premises using site-to-site VPN and ExpressRoute.">
            <a:extLst>
              <a:ext uri="{FF2B5EF4-FFF2-40B4-BE49-F238E27FC236}">
                <a16:creationId xmlns:a16="http://schemas.microsoft.com/office/drawing/2014/main" id="{C1BB420E-4A56-4320-81EF-38725110E808}"/>
              </a:ext>
            </a:extLst>
          </p:cNvPr>
          <p:cNvPicPr>
            <a:picLocks noChangeAspect="1"/>
          </p:cNvPicPr>
          <p:nvPr/>
        </p:nvPicPr>
        <p:blipFill>
          <a:blip r:embed="rId3"/>
          <a:stretch>
            <a:fillRect/>
          </a:stretch>
        </p:blipFill>
        <p:spPr>
          <a:xfrm>
            <a:off x="439646" y="1052698"/>
            <a:ext cx="10516301" cy="5533800"/>
          </a:xfrm>
          <a:prstGeom prst="rect">
            <a:avLst/>
          </a:prstGeom>
        </p:spPr>
      </p:pic>
    </p:spTree>
    <p:extLst>
      <p:ext uri="{BB962C8B-B14F-4D97-AF65-F5344CB8AC3E}">
        <p14:creationId xmlns:p14="http://schemas.microsoft.com/office/powerpoint/2010/main" val="3064344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85C08F-63CF-4850-9463-FBE609758EA6}"/>
              </a:ext>
            </a:extLst>
          </p:cNvPr>
          <p:cNvSpPr>
            <a:spLocks noGrp="1"/>
          </p:cNvSpPr>
          <p:nvPr>
            <p:ph type="title" idx="4294967295"/>
          </p:nvPr>
        </p:nvSpPr>
        <p:spPr>
          <a:xfrm>
            <a:off x="0" y="76200"/>
            <a:ext cx="11183938" cy="369888"/>
          </a:xfrm>
        </p:spPr>
        <p:txBody>
          <a:bodyPr>
            <a:noAutofit/>
          </a:bodyPr>
          <a:lstStyle/>
          <a:p>
            <a:r>
              <a:rPr lang="en-US" sz="3600" dirty="0">
                <a:latin typeface="Segoe UI Light" panose="020B0502040204020203" pitchFamily="34" charset="0"/>
                <a:cs typeface="Segoe UI Light" panose="020B0502040204020203" pitchFamily="34" charset="0"/>
              </a:rPr>
              <a:t>Baseline Knowledge for SAP as a Service on Azure</a:t>
            </a:r>
          </a:p>
        </p:txBody>
      </p:sp>
      <p:pic>
        <p:nvPicPr>
          <p:cNvPr id="2" name="Picture 1" descr="A table that identifies the suggested baseline Azure knowledge for SAP on Azure.">
            <a:extLst>
              <a:ext uri="{FF2B5EF4-FFF2-40B4-BE49-F238E27FC236}">
                <a16:creationId xmlns:a16="http://schemas.microsoft.com/office/drawing/2014/main" id="{43B95657-72E7-4994-BED1-AF504E5C89CC}"/>
              </a:ext>
            </a:extLst>
          </p:cNvPr>
          <p:cNvPicPr>
            <a:picLocks noChangeAspect="1"/>
          </p:cNvPicPr>
          <p:nvPr/>
        </p:nvPicPr>
        <p:blipFill>
          <a:blip r:embed="rId3"/>
          <a:stretch>
            <a:fillRect/>
          </a:stretch>
        </p:blipFill>
        <p:spPr>
          <a:xfrm>
            <a:off x="587732" y="921183"/>
            <a:ext cx="10596206" cy="5707616"/>
          </a:xfrm>
          <a:prstGeom prst="rect">
            <a:avLst/>
          </a:prstGeom>
        </p:spPr>
      </p:pic>
    </p:spTree>
    <p:extLst>
      <p:ext uri="{BB962C8B-B14F-4D97-AF65-F5344CB8AC3E}">
        <p14:creationId xmlns:p14="http://schemas.microsoft.com/office/powerpoint/2010/main" val="3513639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sz="4400" dirty="0">
                <a:solidFill>
                  <a:schemeClr val="tx1"/>
                </a:solidFill>
              </a:rPr>
              <a:t>Azure VM design tips</a:t>
            </a:r>
          </a:p>
        </p:txBody>
      </p:sp>
      <p:pic>
        <p:nvPicPr>
          <p:cNvPr id="3" name="Picture 2" descr="Design tips&#10;&#10;Five design tips as described in the Instructor Notes, and a vm icon displa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266" y="1613648"/>
            <a:ext cx="10919468" cy="4406526"/>
          </a:xfrm>
          <a:prstGeom prst="rect">
            <a:avLst/>
          </a:prstGeom>
        </p:spPr>
      </p:pic>
    </p:spTree>
    <p:extLst>
      <p:ext uri="{BB962C8B-B14F-4D97-AF65-F5344CB8AC3E}">
        <p14:creationId xmlns:p14="http://schemas.microsoft.com/office/powerpoint/2010/main" val="1536411804"/>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12DE86-D9F9-424C-BA6C-1E3B012498D8}"/>
              </a:ext>
            </a:extLst>
          </p:cNvPr>
          <p:cNvSpPr>
            <a:spLocks noGrp="1"/>
          </p:cNvSpPr>
          <p:nvPr>
            <p:ph type="title"/>
          </p:nvPr>
        </p:nvSpPr>
        <p:spPr>
          <a:xfrm>
            <a:off x="586740" y="132545"/>
            <a:ext cx="11018520" cy="553998"/>
          </a:xfrm>
        </p:spPr>
        <p:txBody>
          <a:bodyPr/>
          <a:lstStyle/>
          <a:p>
            <a:r>
              <a:rPr lang="en-US" dirty="0"/>
              <a:t>S/4HANA on Azure : T-Shirt Pricing </a:t>
            </a:r>
          </a:p>
        </p:txBody>
      </p:sp>
      <p:graphicFrame>
        <p:nvGraphicFramePr>
          <p:cNvPr id="4" name="Table 3">
            <a:extLst>
              <a:ext uri="{FF2B5EF4-FFF2-40B4-BE49-F238E27FC236}">
                <a16:creationId xmlns:a16="http://schemas.microsoft.com/office/drawing/2014/main" id="{99ED5ED5-6461-4CCF-9DAC-ADE948D4C218}"/>
              </a:ext>
            </a:extLst>
          </p:cNvPr>
          <p:cNvGraphicFramePr>
            <a:graphicFrameLocks noGrp="1"/>
          </p:cNvGraphicFramePr>
          <p:nvPr>
            <p:extLst>
              <p:ext uri="{D42A27DB-BD31-4B8C-83A1-F6EECF244321}">
                <p14:modId xmlns:p14="http://schemas.microsoft.com/office/powerpoint/2010/main" val="2384921146"/>
              </p:ext>
            </p:extLst>
          </p:nvPr>
        </p:nvGraphicFramePr>
        <p:xfrm>
          <a:off x="701495" y="938784"/>
          <a:ext cx="10265729" cy="5919216"/>
        </p:xfrm>
        <a:graphic>
          <a:graphicData uri="http://schemas.openxmlformats.org/drawingml/2006/table">
            <a:tbl>
              <a:tblPr firstRow="1" bandRow="1">
                <a:tableStyleId>{5940675A-B579-460E-94D1-54222C63F5DA}</a:tableStyleId>
              </a:tblPr>
              <a:tblGrid>
                <a:gridCol w="573713">
                  <a:extLst>
                    <a:ext uri="{9D8B030D-6E8A-4147-A177-3AD203B41FA5}">
                      <a16:colId xmlns:a16="http://schemas.microsoft.com/office/drawing/2014/main" val="3350055152"/>
                    </a:ext>
                  </a:extLst>
                </a:gridCol>
                <a:gridCol w="2435301">
                  <a:extLst>
                    <a:ext uri="{9D8B030D-6E8A-4147-A177-3AD203B41FA5}">
                      <a16:colId xmlns:a16="http://schemas.microsoft.com/office/drawing/2014/main" val="3867335378"/>
                    </a:ext>
                  </a:extLst>
                </a:gridCol>
                <a:gridCol w="2849526">
                  <a:extLst>
                    <a:ext uri="{9D8B030D-6E8A-4147-A177-3AD203B41FA5}">
                      <a16:colId xmlns:a16="http://schemas.microsoft.com/office/drawing/2014/main" val="130600313"/>
                    </a:ext>
                  </a:extLst>
                </a:gridCol>
                <a:gridCol w="3026625">
                  <a:extLst>
                    <a:ext uri="{9D8B030D-6E8A-4147-A177-3AD203B41FA5}">
                      <a16:colId xmlns:a16="http://schemas.microsoft.com/office/drawing/2014/main" val="1974939512"/>
                    </a:ext>
                  </a:extLst>
                </a:gridCol>
                <a:gridCol w="1380564">
                  <a:extLst>
                    <a:ext uri="{9D8B030D-6E8A-4147-A177-3AD203B41FA5}">
                      <a16:colId xmlns:a16="http://schemas.microsoft.com/office/drawing/2014/main" val="4178656205"/>
                    </a:ext>
                  </a:extLst>
                </a:gridCol>
              </a:tblGrid>
              <a:tr h="308464">
                <a:tc>
                  <a:txBody>
                    <a:bodyPr/>
                    <a:lstStyle/>
                    <a:p>
                      <a:pPr algn="ctr"/>
                      <a:r>
                        <a:rPr lang="en-US" sz="1600" b="1"/>
                        <a:t>#</a:t>
                      </a:r>
                      <a:endParaRPr lang="en-US" sz="1600" b="1" dirty="0">
                        <a:latin typeface="+mn-lt"/>
                      </a:endParaRPr>
                    </a:p>
                  </a:txBody>
                  <a:tcPr marL="0" marR="0" marT="27432" marB="27432" anchor="ctr"/>
                </a:tc>
                <a:tc>
                  <a:txBody>
                    <a:bodyPr/>
                    <a:lstStyle/>
                    <a:p>
                      <a:pPr algn="ctr"/>
                      <a:r>
                        <a:rPr lang="en-US" sz="1600" b="1"/>
                        <a:t>S/4HANA DB Size </a:t>
                      </a:r>
                      <a:endParaRPr lang="en-US" sz="1600" b="1" dirty="0">
                        <a:latin typeface="+mn-lt"/>
                      </a:endParaRPr>
                    </a:p>
                  </a:txBody>
                  <a:tcPr marL="0" marR="0" marT="27432" marB="27432" anchor="ctr"/>
                </a:tc>
                <a:tc>
                  <a:txBody>
                    <a:bodyPr/>
                    <a:lstStyle/>
                    <a:p>
                      <a:pPr algn="ctr"/>
                      <a:r>
                        <a:rPr lang="en-US" sz="1600" b="1"/>
                        <a:t>Cost Conscious or HA/DR</a:t>
                      </a:r>
                      <a:endParaRPr lang="en-US" sz="1600" b="1" dirty="0">
                        <a:latin typeface="+mn-lt"/>
                      </a:endParaRPr>
                    </a:p>
                  </a:txBody>
                  <a:tcPr marL="0" marR="0" marT="27432" marB="27432" anchor="ctr"/>
                </a:tc>
                <a:tc>
                  <a:txBody>
                    <a:bodyPr/>
                    <a:lstStyle/>
                    <a:p>
                      <a:pPr algn="ctr"/>
                      <a:r>
                        <a:rPr lang="en-US" sz="1600" b="1"/>
                        <a:t>Estimated monthly Azure cost (USD)</a:t>
                      </a:r>
                      <a:endParaRPr lang="en-US" sz="1600" b="1" dirty="0">
                        <a:latin typeface="+mn-lt"/>
                      </a:endParaRPr>
                    </a:p>
                  </a:txBody>
                  <a:tcPr marL="0" marR="0" marT="27432" marB="27432" anchor="ctr"/>
                </a:tc>
                <a:tc>
                  <a:txBody>
                    <a:bodyPr/>
                    <a:lstStyle/>
                    <a:p>
                      <a:pPr algn="ctr"/>
                      <a:r>
                        <a:rPr lang="en-US" sz="1600" b="1"/>
                        <a:t>Link to BOM </a:t>
                      </a:r>
                      <a:endParaRPr lang="en-US" sz="1600" b="1" dirty="0">
                        <a:latin typeface="+mn-lt"/>
                      </a:endParaRPr>
                    </a:p>
                  </a:txBody>
                  <a:tcPr marL="0" marR="0" marT="27432" marB="27432" anchor="ctr"/>
                </a:tc>
                <a:extLst>
                  <a:ext uri="{0D108BD9-81ED-4DB2-BD59-A6C34878D82A}">
                    <a16:rowId xmlns:a16="http://schemas.microsoft.com/office/drawing/2014/main" val="2457223132"/>
                  </a:ext>
                </a:extLst>
              </a:tr>
              <a:tr h="171802">
                <a:tc>
                  <a:txBody>
                    <a:bodyPr/>
                    <a:lstStyle/>
                    <a:p>
                      <a:pPr algn="ctr"/>
                      <a:r>
                        <a:rPr lang="en-US" sz="1600" b="1"/>
                        <a:t>1</a:t>
                      </a:r>
                      <a:endParaRPr lang="en-US" sz="1600" b="1" dirty="0">
                        <a:latin typeface="+mn-lt"/>
                      </a:endParaRPr>
                    </a:p>
                  </a:txBody>
                  <a:tcPr marL="0" marR="0" marT="27432" marB="27432" anchor="ctr"/>
                </a:tc>
                <a:tc>
                  <a:txBody>
                    <a:bodyPr/>
                    <a:lstStyle/>
                    <a:p>
                      <a:pPr algn="ctr"/>
                      <a:r>
                        <a:rPr lang="en-US" sz="1600" b="1"/>
                        <a:t>192GB</a:t>
                      </a:r>
                      <a:endParaRPr lang="en-US" sz="1600" b="1" dirty="0">
                        <a:latin typeface="+mn-lt"/>
                      </a:endParaRPr>
                    </a:p>
                  </a:txBody>
                  <a:tcPr marL="0" marR="0" marT="27432" marB="27432" anchor="ctr"/>
                </a:tc>
                <a:tc>
                  <a:txBody>
                    <a:bodyPr/>
                    <a:lstStyle/>
                    <a:p>
                      <a:pPr algn="ctr"/>
                      <a:r>
                        <a:rPr lang="en-US" sz="1600" b="1"/>
                        <a:t>Cost Conscious </a:t>
                      </a:r>
                      <a:endParaRPr lang="en-US" sz="1600" b="1" dirty="0">
                        <a:latin typeface="+mn-lt"/>
                      </a:endParaRPr>
                    </a:p>
                  </a:txBody>
                  <a:tcPr marL="0" marR="0" marT="27432" marB="27432" anchor="ctr"/>
                </a:tc>
                <a:tc>
                  <a:txBody>
                    <a:bodyPr/>
                    <a:lstStyle/>
                    <a:p>
                      <a:pPr algn="ctr"/>
                      <a:r>
                        <a:rPr lang="en-US" sz="1600" b="1"/>
                        <a:t>$5,568.48</a:t>
                      </a:r>
                      <a:endParaRPr lang="en-US" sz="1600" b="1" dirty="0">
                        <a:latin typeface="+mn-lt"/>
                      </a:endParaRPr>
                    </a:p>
                  </a:txBody>
                  <a:tcPr marL="0" marR="0" marT="27432" marB="27432" anchor="ctr"/>
                </a:tc>
                <a:tc>
                  <a:txBody>
                    <a:bodyPr/>
                    <a:lstStyle/>
                    <a:p>
                      <a:pPr algn="ctr"/>
                      <a:r>
                        <a:rPr lang="en-US" sz="1600" b="1">
                          <a:hlinkClick r:id="rId3">
                            <a:extLst>
                              <a:ext uri="{A12FA001-AC4F-418D-AE19-62706E023703}">
                                <ahyp:hlinkClr xmlns:ahyp="http://schemas.microsoft.com/office/drawing/2018/hyperlinkcolor" val="tx"/>
                              </a:ext>
                            </a:extLst>
                          </a:hlinkClick>
                        </a:rPr>
                        <a:t>Link </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1481839990"/>
                  </a:ext>
                </a:extLst>
              </a:tr>
              <a:tr h="171802">
                <a:tc>
                  <a:txBody>
                    <a:bodyPr/>
                    <a:lstStyle/>
                    <a:p>
                      <a:pPr algn="ctr"/>
                      <a:r>
                        <a:rPr lang="en-US" sz="1600" b="1"/>
                        <a:t>2</a:t>
                      </a:r>
                      <a:endParaRPr lang="en-US" sz="1600" b="1" dirty="0">
                        <a:latin typeface="+mn-lt"/>
                      </a:endParaRPr>
                    </a:p>
                  </a:txBody>
                  <a:tcPr marL="0" marR="0" marT="27432" marB="27432" anchor="ctr"/>
                </a:tc>
                <a:tc>
                  <a:txBody>
                    <a:bodyPr/>
                    <a:lstStyle/>
                    <a:p>
                      <a:pPr algn="ctr"/>
                      <a:r>
                        <a:rPr lang="en-US" sz="1600" b="1"/>
                        <a:t>256GB</a:t>
                      </a:r>
                      <a:endParaRPr lang="en-US" sz="1600" b="1" dirty="0">
                        <a:latin typeface="+mn-lt"/>
                      </a:endParaRPr>
                    </a:p>
                  </a:txBody>
                  <a:tcPr marL="0" marR="0" marT="27432" marB="27432" anchor="ctr"/>
                </a:tc>
                <a:tc>
                  <a:txBody>
                    <a:bodyPr/>
                    <a:lstStyle/>
                    <a:p>
                      <a:pPr algn="ctr"/>
                      <a:r>
                        <a:rPr lang="en-US" sz="1600" b="1"/>
                        <a:t>Cost Conscious</a:t>
                      </a:r>
                      <a:endParaRPr lang="en-US" sz="1600" b="1" dirty="0">
                        <a:latin typeface="+mn-lt"/>
                      </a:endParaRPr>
                    </a:p>
                  </a:txBody>
                  <a:tcPr marL="0" marR="0" marT="27432" marB="27432" anchor="ctr"/>
                </a:tc>
                <a:tc>
                  <a:txBody>
                    <a:bodyPr/>
                    <a:lstStyle/>
                    <a:p>
                      <a:pPr algn="ctr"/>
                      <a:r>
                        <a:rPr lang="en-US" sz="1600" b="1" kern="1200">
                          <a:effectLst/>
                        </a:rPr>
                        <a:t>$5,746.62</a:t>
                      </a:r>
                      <a:endParaRPr lang="en-US" sz="1600" b="1" dirty="0">
                        <a:latin typeface="+mn-lt"/>
                      </a:endParaRPr>
                    </a:p>
                  </a:txBody>
                  <a:tcPr marL="0" marR="0" marT="27432" marB="27432" anchor="ctr"/>
                </a:tc>
                <a:tc>
                  <a:txBody>
                    <a:bodyPr/>
                    <a:lstStyle/>
                    <a:p>
                      <a:pPr algn="ctr"/>
                      <a:r>
                        <a:rPr lang="en-US" sz="1600" b="1">
                          <a:hlinkClick r:id="rId4">
                            <a:extLst>
                              <a:ext uri="{A12FA001-AC4F-418D-AE19-62706E023703}">
                                <ahyp:hlinkClr xmlns:ahyp="http://schemas.microsoft.com/office/drawing/2018/hyperlinkcolor" val="tx"/>
                              </a:ext>
                            </a:extLst>
                          </a:hlinkClick>
                        </a:rPr>
                        <a:t>Link </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4088263927"/>
                  </a:ext>
                </a:extLst>
              </a:tr>
              <a:tr h="171802">
                <a:tc>
                  <a:txBody>
                    <a:bodyPr/>
                    <a:lstStyle/>
                    <a:p>
                      <a:pPr algn="ctr"/>
                      <a:r>
                        <a:rPr lang="en-US" sz="1600" b="1"/>
                        <a:t>3</a:t>
                      </a:r>
                      <a:endParaRPr lang="en-US" sz="1600" b="1" dirty="0">
                        <a:latin typeface="+mn-lt"/>
                      </a:endParaRPr>
                    </a:p>
                  </a:txBody>
                  <a:tcPr marL="0" marR="0" marT="27432" marB="27432" anchor="ctr"/>
                </a:tc>
                <a:tc>
                  <a:txBody>
                    <a:bodyPr/>
                    <a:lstStyle/>
                    <a:p>
                      <a:pPr algn="ctr"/>
                      <a:r>
                        <a:rPr lang="en-US" sz="1600" b="1"/>
                        <a:t>512GB</a:t>
                      </a:r>
                      <a:endParaRPr lang="en-US" sz="1600" b="1" dirty="0">
                        <a:latin typeface="+mn-lt"/>
                      </a:endParaRPr>
                    </a:p>
                  </a:txBody>
                  <a:tcPr marL="0" marR="0" marT="27432" marB="27432" anchor="ctr"/>
                </a:tc>
                <a:tc>
                  <a:txBody>
                    <a:bodyPr/>
                    <a:lstStyle/>
                    <a:p>
                      <a:pPr algn="ctr"/>
                      <a:r>
                        <a:rPr lang="en-US" sz="1600" b="1"/>
                        <a:t>Cost Conscious</a:t>
                      </a:r>
                      <a:endParaRPr lang="en-US" sz="1600" b="1" dirty="0">
                        <a:latin typeface="+mn-lt"/>
                      </a:endParaRPr>
                    </a:p>
                  </a:txBody>
                  <a:tcPr marL="0" marR="0" marT="27432" marB="27432" anchor="ctr"/>
                </a:tc>
                <a:tc>
                  <a:txBody>
                    <a:bodyPr/>
                    <a:lstStyle/>
                    <a:p>
                      <a:pPr algn="ctr"/>
                      <a:r>
                        <a:rPr lang="en-US" sz="1600" b="1" kern="1200">
                          <a:effectLst/>
                        </a:rPr>
                        <a:t>$7,630.41</a:t>
                      </a:r>
                      <a:endParaRPr lang="en-US" sz="1600" b="1" dirty="0">
                        <a:latin typeface="+mn-lt"/>
                      </a:endParaRPr>
                    </a:p>
                  </a:txBody>
                  <a:tcPr marL="0" marR="0" marT="27432" marB="27432" anchor="ctr"/>
                </a:tc>
                <a:tc>
                  <a:txBody>
                    <a:bodyPr/>
                    <a:lstStyle/>
                    <a:p>
                      <a:pPr algn="ctr"/>
                      <a:r>
                        <a:rPr lang="en-US" sz="1600" b="1">
                          <a:hlinkClick r:id="rId5">
                            <a:extLst>
                              <a:ext uri="{A12FA001-AC4F-418D-AE19-62706E023703}">
                                <ahyp:hlinkClr xmlns:ahyp="http://schemas.microsoft.com/office/drawing/2018/hyperlinkcolor" val="tx"/>
                              </a:ext>
                            </a:extLst>
                          </a:hlinkClick>
                        </a:rPr>
                        <a:t>Link</a:t>
                      </a:r>
                      <a:r>
                        <a:rPr lang="en-US" sz="1600" b="1">
                          <a:hlinkClick r:id="rId6">
                            <a:extLst>
                              <a:ext uri="{A12FA001-AC4F-418D-AE19-62706E023703}">
                                <ahyp:hlinkClr xmlns:ahyp="http://schemas.microsoft.com/office/drawing/2018/hyperlinkcolor" val="tx"/>
                              </a:ext>
                            </a:extLst>
                          </a:hlinkClick>
                        </a:rPr>
                        <a:t> </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2216184798"/>
                  </a:ext>
                </a:extLst>
              </a:tr>
              <a:tr h="171802">
                <a:tc>
                  <a:txBody>
                    <a:bodyPr/>
                    <a:lstStyle/>
                    <a:p>
                      <a:pPr algn="ctr"/>
                      <a:r>
                        <a:rPr lang="en-US" sz="1600" b="1"/>
                        <a:t>4</a:t>
                      </a:r>
                      <a:endParaRPr lang="en-US" sz="1600" b="1" dirty="0">
                        <a:latin typeface="+mn-lt"/>
                      </a:endParaRPr>
                    </a:p>
                  </a:txBody>
                  <a:tcPr marL="0" marR="0" marT="27432" marB="27432" anchor="ctr"/>
                </a:tc>
                <a:tc>
                  <a:txBody>
                    <a:bodyPr/>
                    <a:lstStyle/>
                    <a:p>
                      <a:pPr algn="ctr"/>
                      <a:r>
                        <a:rPr lang="en-US" sz="1600" b="1"/>
                        <a:t>1TB</a:t>
                      </a:r>
                      <a:endParaRPr lang="en-US" sz="1600" b="1" dirty="0">
                        <a:latin typeface="+mn-lt"/>
                      </a:endParaRPr>
                    </a:p>
                  </a:txBody>
                  <a:tcPr marL="0" marR="0" marT="27432" marB="27432" anchor="ctr"/>
                </a:tc>
                <a:tc>
                  <a:txBody>
                    <a:bodyPr/>
                    <a:lstStyle/>
                    <a:p>
                      <a:pPr algn="ctr"/>
                      <a:r>
                        <a:rPr lang="en-US" sz="1600" b="1"/>
                        <a:t>Cost Conscious</a:t>
                      </a:r>
                      <a:endParaRPr lang="en-US" sz="1600" b="1" dirty="0">
                        <a:latin typeface="+mn-lt"/>
                      </a:endParaRPr>
                    </a:p>
                  </a:txBody>
                  <a:tcPr marL="0" marR="0" marT="27432" marB="27432" anchor="ctr"/>
                </a:tc>
                <a:tc>
                  <a:txBody>
                    <a:bodyPr/>
                    <a:lstStyle/>
                    <a:p>
                      <a:pPr algn="ctr"/>
                      <a:r>
                        <a:rPr lang="en-US" sz="1600" b="1" kern="1200">
                          <a:effectLst/>
                        </a:rPr>
                        <a:t>$9,631.73</a:t>
                      </a:r>
                      <a:endParaRPr lang="en-US" sz="1600" b="1" dirty="0">
                        <a:latin typeface="+mn-lt"/>
                      </a:endParaRPr>
                    </a:p>
                  </a:txBody>
                  <a:tcPr marL="0" marR="0" marT="27432" marB="27432" anchor="ctr"/>
                </a:tc>
                <a:tc>
                  <a:txBody>
                    <a:bodyPr/>
                    <a:lstStyle/>
                    <a:p>
                      <a:pPr algn="ctr"/>
                      <a:r>
                        <a:rPr lang="en-US" sz="1600" b="1">
                          <a:hlinkClick r:id="rId7">
                            <a:extLst>
                              <a:ext uri="{A12FA001-AC4F-418D-AE19-62706E023703}">
                                <ahyp:hlinkClr xmlns:ahyp="http://schemas.microsoft.com/office/drawing/2018/hyperlinkcolor" val="tx"/>
                              </a:ext>
                            </a:extLst>
                          </a:hlinkClick>
                        </a:rPr>
                        <a:t>Link</a:t>
                      </a:r>
                      <a:r>
                        <a:rPr lang="en-US" sz="1600" b="1">
                          <a:hlinkClick r:id="rId8">
                            <a:extLst>
                              <a:ext uri="{A12FA001-AC4F-418D-AE19-62706E023703}">
                                <ahyp:hlinkClr xmlns:ahyp="http://schemas.microsoft.com/office/drawing/2018/hyperlinkcolor" val="tx"/>
                              </a:ext>
                            </a:extLst>
                          </a:hlinkClick>
                        </a:rPr>
                        <a:t> </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2405488356"/>
                  </a:ext>
                </a:extLst>
              </a:tr>
              <a:tr h="171802">
                <a:tc>
                  <a:txBody>
                    <a:bodyPr/>
                    <a:lstStyle/>
                    <a:p>
                      <a:pPr algn="ctr"/>
                      <a:r>
                        <a:rPr lang="en-US" sz="1600" b="1"/>
                        <a:t>5</a:t>
                      </a:r>
                      <a:endParaRPr lang="en-US" sz="1600" b="1" dirty="0">
                        <a:latin typeface="+mn-lt"/>
                      </a:endParaRPr>
                    </a:p>
                  </a:txBody>
                  <a:tcPr marL="0" marR="0" marT="27432" marB="27432" anchor="ctr"/>
                </a:tc>
                <a:tc>
                  <a:txBody>
                    <a:bodyPr/>
                    <a:lstStyle/>
                    <a:p>
                      <a:pPr algn="ctr"/>
                      <a:r>
                        <a:rPr lang="en-US" sz="1600" b="1"/>
                        <a:t>1.75TB</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rPr>
                        <a:t>Cost Conscious</a:t>
                      </a:r>
                      <a:endParaRPr kumimoji="0" lang="en-US" sz="1600" b="1" i="0" u="none" strike="noStrike" kern="1200" cap="none" spc="0" normalizeH="0" baseline="0" noProof="0" dirty="0">
                        <a:ln>
                          <a:noFill/>
                        </a:ln>
                        <a:solidFill>
                          <a:srgbClr val="1A1A1A"/>
                        </a:solidFill>
                        <a:effectLst/>
                        <a:uLnTx/>
                        <a:uFillTx/>
                        <a:latin typeface="+mn-lt"/>
                        <a:ea typeface="+mn-ea"/>
                        <a:cs typeface="+mn-cs"/>
                      </a:endParaRPr>
                    </a:p>
                  </a:txBody>
                  <a:tcPr marL="0" marR="0" marT="27432" marB="27432" anchor="ctr"/>
                </a:tc>
                <a:tc>
                  <a:txBody>
                    <a:bodyPr/>
                    <a:lstStyle/>
                    <a:p>
                      <a:pPr algn="ctr"/>
                      <a:r>
                        <a:rPr lang="en-US" sz="1600" b="1"/>
                        <a:t>$11,551.01</a:t>
                      </a:r>
                      <a:endParaRPr lang="en-US" sz="1600" b="1" dirty="0">
                        <a:latin typeface="+mn-lt"/>
                      </a:endParaRPr>
                    </a:p>
                  </a:txBody>
                  <a:tcPr marL="0" marR="0" marT="27432" marB="27432" anchor="ctr"/>
                </a:tc>
                <a:tc>
                  <a:txBody>
                    <a:bodyPr/>
                    <a:lstStyle/>
                    <a:p>
                      <a:pPr algn="ctr"/>
                      <a:r>
                        <a:rPr lang="en-US" sz="1600" b="1">
                          <a:hlinkClick r:id="rId9">
                            <a:extLst>
                              <a:ext uri="{A12FA001-AC4F-418D-AE19-62706E023703}">
                                <ahyp:hlinkClr xmlns:ahyp="http://schemas.microsoft.com/office/drawing/2018/hyperlinkcolor" val="tx"/>
                              </a:ext>
                            </a:extLst>
                          </a:hlinkClick>
                        </a:rPr>
                        <a:t>Link</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157481564"/>
                  </a:ext>
                </a:extLst>
              </a:tr>
              <a:tr h="171802">
                <a:tc>
                  <a:txBody>
                    <a:bodyPr/>
                    <a:lstStyle/>
                    <a:p>
                      <a:pPr algn="ctr"/>
                      <a:r>
                        <a:rPr lang="en-US" sz="1600" b="1"/>
                        <a:t>6</a:t>
                      </a:r>
                      <a:endParaRPr lang="en-US" sz="1600" b="1" dirty="0">
                        <a:latin typeface="+mn-lt"/>
                      </a:endParaRPr>
                    </a:p>
                  </a:txBody>
                  <a:tcPr marL="0" marR="0" marT="27432" marB="27432" anchor="ctr"/>
                </a:tc>
                <a:tc>
                  <a:txBody>
                    <a:bodyPr/>
                    <a:lstStyle/>
                    <a:p>
                      <a:pPr algn="ctr"/>
                      <a:r>
                        <a:rPr lang="en-US" sz="1600" b="1"/>
                        <a:t>2TB</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rPr>
                        <a:t>Cost Conscious</a:t>
                      </a:r>
                      <a:endParaRPr kumimoji="0" lang="en-US" sz="1600" b="1" i="0" u="none" strike="noStrike" kern="1200" cap="none" spc="0" normalizeH="0" baseline="0" noProof="0" dirty="0">
                        <a:ln>
                          <a:noFill/>
                        </a:ln>
                        <a:solidFill>
                          <a:srgbClr val="1A1A1A"/>
                        </a:solidFill>
                        <a:effectLst/>
                        <a:uLnTx/>
                        <a:uFillTx/>
                        <a:latin typeface="+mn-lt"/>
                        <a:ea typeface="+mn-ea"/>
                        <a:cs typeface="+mn-cs"/>
                      </a:endParaRPr>
                    </a:p>
                  </a:txBody>
                  <a:tcPr marL="0" marR="0" marT="27432" marB="27432" anchor="ctr"/>
                </a:tc>
                <a:tc>
                  <a:txBody>
                    <a:bodyPr/>
                    <a:lstStyle/>
                    <a:p>
                      <a:pPr algn="ctr"/>
                      <a:r>
                        <a:rPr lang="en-US" sz="1600" b="1"/>
                        <a:t>$12,051.57</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hlinkClick r:id="rId10">
                            <a:extLst>
                              <a:ext uri="{A12FA001-AC4F-418D-AE19-62706E023703}">
                                <ahyp:hlinkClr xmlns:ahyp="http://schemas.microsoft.com/office/drawing/2018/hyperlinkcolor" val="tx"/>
                              </a:ext>
                            </a:extLst>
                          </a:hlinkClick>
                        </a:rPr>
                        <a:t>Link</a:t>
                      </a:r>
                      <a:endParaRPr kumimoji="0" lang="en-US" sz="1600" b="1" i="0" u="none" strike="noStrike" kern="1200" cap="none" spc="0" normalizeH="0" baseline="0" noProof="0" dirty="0">
                        <a:ln>
                          <a:noFill/>
                        </a:ln>
                        <a:solidFill>
                          <a:schemeClr val="bg2"/>
                        </a:solidFill>
                        <a:effectLst/>
                        <a:uLnTx/>
                        <a:uFillTx/>
                        <a:latin typeface="+mn-lt"/>
                        <a:ea typeface="+mn-ea"/>
                        <a:cs typeface="+mn-cs"/>
                      </a:endParaRPr>
                    </a:p>
                  </a:txBody>
                  <a:tcPr marL="0" marR="0" marT="27432" marB="27432" anchor="ctr"/>
                </a:tc>
                <a:extLst>
                  <a:ext uri="{0D108BD9-81ED-4DB2-BD59-A6C34878D82A}">
                    <a16:rowId xmlns:a16="http://schemas.microsoft.com/office/drawing/2014/main" val="2774708384"/>
                  </a:ext>
                </a:extLst>
              </a:tr>
              <a:tr h="171802">
                <a:tc>
                  <a:txBody>
                    <a:bodyPr/>
                    <a:lstStyle/>
                    <a:p>
                      <a:pPr algn="ctr"/>
                      <a:r>
                        <a:rPr lang="en-US" sz="1600" b="1"/>
                        <a:t>7</a:t>
                      </a:r>
                      <a:endParaRPr lang="en-US" sz="1600" b="1" dirty="0">
                        <a:latin typeface="+mn-lt"/>
                      </a:endParaRPr>
                    </a:p>
                  </a:txBody>
                  <a:tcPr marL="0" marR="0" marT="27432" marB="27432" anchor="ctr"/>
                </a:tc>
                <a:tc>
                  <a:txBody>
                    <a:bodyPr/>
                    <a:lstStyle/>
                    <a:p>
                      <a:pPr algn="ctr"/>
                      <a:r>
                        <a:rPr lang="en-US" sz="1600" b="1"/>
                        <a:t>3TB</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rPr>
                        <a:t>Cost Conscious</a:t>
                      </a:r>
                      <a:endParaRPr kumimoji="0" lang="en-US" sz="1600" b="1" i="0" u="none" strike="noStrike" kern="1200" cap="none" spc="0" normalizeH="0" baseline="0" noProof="0" dirty="0">
                        <a:ln>
                          <a:noFill/>
                        </a:ln>
                        <a:solidFill>
                          <a:srgbClr val="1A1A1A"/>
                        </a:solidFill>
                        <a:effectLst/>
                        <a:uLnTx/>
                        <a:uFillTx/>
                        <a:latin typeface="+mn-lt"/>
                        <a:ea typeface="+mn-ea"/>
                        <a:cs typeface="+mn-cs"/>
                      </a:endParaRPr>
                    </a:p>
                  </a:txBody>
                  <a:tcPr marL="0" marR="0" marT="27432" marB="27432" anchor="ctr"/>
                </a:tc>
                <a:tc>
                  <a:txBody>
                    <a:bodyPr/>
                    <a:lstStyle/>
                    <a:p>
                      <a:pPr algn="ctr"/>
                      <a:r>
                        <a:rPr lang="en-US" sz="1600" b="1"/>
                        <a:t>$17,971.85</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hlinkClick r:id="rId11">
                            <a:extLst>
                              <a:ext uri="{A12FA001-AC4F-418D-AE19-62706E023703}">
                                <ahyp:hlinkClr xmlns:ahyp="http://schemas.microsoft.com/office/drawing/2018/hyperlinkcolor" val="tx"/>
                              </a:ext>
                            </a:extLst>
                          </a:hlinkClick>
                        </a:rPr>
                        <a:t>Link</a:t>
                      </a:r>
                      <a:endParaRPr kumimoji="0" lang="en-US" sz="1600" b="1" i="0" u="none" strike="noStrike" kern="1200" cap="none" spc="0" normalizeH="0" baseline="0" noProof="0" dirty="0">
                        <a:ln>
                          <a:noFill/>
                        </a:ln>
                        <a:solidFill>
                          <a:schemeClr val="bg2"/>
                        </a:solidFill>
                        <a:effectLst/>
                        <a:uLnTx/>
                        <a:uFillTx/>
                        <a:latin typeface="+mn-lt"/>
                        <a:ea typeface="+mn-ea"/>
                        <a:cs typeface="+mn-cs"/>
                      </a:endParaRPr>
                    </a:p>
                  </a:txBody>
                  <a:tcPr marL="0" marR="0" marT="27432" marB="27432" anchor="ctr"/>
                </a:tc>
                <a:extLst>
                  <a:ext uri="{0D108BD9-81ED-4DB2-BD59-A6C34878D82A}">
                    <a16:rowId xmlns:a16="http://schemas.microsoft.com/office/drawing/2014/main" val="1195674358"/>
                  </a:ext>
                </a:extLst>
              </a:tr>
              <a:tr h="171802">
                <a:tc>
                  <a:txBody>
                    <a:bodyPr/>
                    <a:lstStyle/>
                    <a:p>
                      <a:pPr algn="ctr"/>
                      <a:r>
                        <a:rPr lang="en-US" sz="1600" b="1"/>
                        <a:t>8</a:t>
                      </a:r>
                      <a:endParaRPr lang="en-US" sz="1600" b="1" dirty="0">
                        <a:latin typeface="+mn-lt"/>
                      </a:endParaRPr>
                    </a:p>
                  </a:txBody>
                  <a:tcPr marL="0" marR="0" marT="27432" marB="27432" anchor="ctr"/>
                </a:tc>
                <a:tc>
                  <a:txBody>
                    <a:bodyPr/>
                    <a:lstStyle/>
                    <a:p>
                      <a:pPr algn="ctr"/>
                      <a:r>
                        <a:rPr lang="en-US" sz="1600" b="1"/>
                        <a:t>4TB</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rPr>
                        <a:t>Cost Conscious</a:t>
                      </a:r>
                      <a:endParaRPr kumimoji="0" lang="en-US" sz="1600" b="1" i="0" u="none" strike="noStrike" kern="1200" cap="none" spc="0" normalizeH="0" baseline="0" noProof="0" dirty="0">
                        <a:ln>
                          <a:noFill/>
                        </a:ln>
                        <a:solidFill>
                          <a:srgbClr val="1A1A1A"/>
                        </a:solidFill>
                        <a:effectLst/>
                        <a:uLnTx/>
                        <a:uFillTx/>
                        <a:latin typeface="+mn-lt"/>
                        <a:ea typeface="+mn-ea"/>
                        <a:cs typeface="+mn-cs"/>
                      </a:endParaRPr>
                    </a:p>
                  </a:txBody>
                  <a:tcPr marL="0" marR="0" marT="27432" marB="27432" anchor="ctr"/>
                </a:tc>
                <a:tc>
                  <a:txBody>
                    <a:bodyPr/>
                    <a:lstStyle/>
                    <a:p>
                      <a:pPr algn="ctr"/>
                      <a:r>
                        <a:rPr lang="en-US" sz="1600" b="1" dirty="0"/>
                        <a:t>$20,978.26</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hlinkClick r:id="rId12">
                            <a:extLst>
                              <a:ext uri="{A12FA001-AC4F-418D-AE19-62706E023703}">
                                <ahyp:hlinkClr xmlns:ahyp="http://schemas.microsoft.com/office/drawing/2018/hyperlinkcolor" val="tx"/>
                              </a:ext>
                            </a:extLst>
                          </a:hlinkClick>
                        </a:rPr>
                        <a:t>Link</a:t>
                      </a:r>
                      <a:endParaRPr kumimoji="0" lang="en-US" sz="1600" b="1" i="0" u="none" strike="noStrike" kern="1200" cap="none" spc="0" normalizeH="0" baseline="0" noProof="0" dirty="0">
                        <a:ln>
                          <a:noFill/>
                        </a:ln>
                        <a:solidFill>
                          <a:schemeClr val="bg2"/>
                        </a:solidFill>
                        <a:effectLst/>
                        <a:uLnTx/>
                        <a:uFillTx/>
                        <a:latin typeface="+mn-lt"/>
                        <a:ea typeface="+mn-ea"/>
                        <a:cs typeface="+mn-cs"/>
                      </a:endParaRPr>
                    </a:p>
                  </a:txBody>
                  <a:tcPr marL="0" marR="0" marT="27432" marB="27432" anchor="ctr"/>
                </a:tc>
                <a:extLst>
                  <a:ext uri="{0D108BD9-81ED-4DB2-BD59-A6C34878D82A}">
                    <a16:rowId xmlns:a16="http://schemas.microsoft.com/office/drawing/2014/main" val="295417721"/>
                  </a:ext>
                </a:extLst>
              </a:tr>
              <a:tr h="171802">
                <a:tc>
                  <a:txBody>
                    <a:bodyPr/>
                    <a:lstStyle/>
                    <a:p>
                      <a:pPr algn="ctr"/>
                      <a:r>
                        <a:rPr lang="en-US" sz="1600" b="1"/>
                        <a:t>9</a:t>
                      </a:r>
                      <a:endParaRPr lang="en-US" sz="1600" b="1" dirty="0">
                        <a:latin typeface="+mn-lt"/>
                      </a:endParaRPr>
                    </a:p>
                  </a:txBody>
                  <a:tcPr marL="0" marR="0" marT="27432" marB="27432" anchor="ctr"/>
                </a:tc>
                <a:tc>
                  <a:txBody>
                    <a:bodyPr/>
                    <a:lstStyle/>
                    <a:p>
                      <a:pPr algn="ctr"/>
                      <a:r>
                        <a:rPr lang="en-US" sz="1600" b="1"/>
                        <a:t>6TB</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rPr>
                        <a:t>Cost Conscious</a:t>
                      </a:r>
                      <a:endParaRPr kumimoji="0" lang="en-US" sz="1600" b="1" i="0" u="none" strike="noStrike" kern="1200" cap="none" spc="0" normalizeH="0" baseline="0" noProof="0" dirty="0">
                        <a:ln>
                          <a:noFill/>
                        </a:ln>
                        <a:solidFill>
                          <a:srgbClr val="1A1A1A"/>
                        </a:solidFill>
                        <a:effectLst/>
                        <a:uLnTx/>
                        <a:uFillTx/>
                        <a:latin typeface="+mn-lt"/>
                        <a:ea typeface="+mn-ea"/>
                        <a:cs typeface="+mn-cs"/>
                      </a:endParaRPr>
                    </a:p>
                  </a:txBody>
                  <a:tcPr marL="0" marR="0" marT="27432" marB="27432" anchor="ctr"/>
                </a:tc>
                <a:tc>
                  <a:txBody>
                    <a:bodyPr/>
                    <a:lstStyle/>
                    <a:p>
                      <a:pPr algn="ctr"/>
                      <a:r>
                        <a:rPr lang="en-US" sz="1600" b="1"/>
                        <a:t>$29,892.95</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hlinkClick r:id="rId13">
                            <a:extLst>
                              <a:ext uri="{A12FA001-AC4F-418D-AE19-62706E023703}">
                                <ahyp:hlinkClr xmlns:ahyp="http://schemas.microsoft.com/office/drawing/2018/hyperlinkcolor" val="tx"/>
                              </a:ext>
                            </a:extLst>
                          </a:hlinkClick>
                        </a:rPr>
                        <a:t>Link</a:t>
                      </a:r>
                      <a:endParaRPr kumimoji="0" lang="en-US" sz="1600" b="1" i="0" u="none" strike="noStrike" kern="1200" cap="none" spc="0" normalizeH="0" baseline="0" noProof="0" dirty="0">
                        <a:ln>
                          <a:noFill/>
                        </a:ln>
                        <a:solidFill>
                          <a:schemeClr val="bg2"/>
                        </a:solidFill>
                        <a:effectLst/>
                        <a:uLnTx/>
                        <a:uFillTx/>
                        <a:latin typeface="+mn-lt"/>
                        <a:ea typeface="+mn-ea"/>
                        <a:cs typeface="+mn-cs"/>
                      </a:endParaRPr>
                    </a:p>
                  </a:txBody>
                  <a:tcPr marL="0" marR="0" marT="27432" marB="27432" anchor="ctr"/>
                </a:tc>
                <a:extLst>
                  <a:ext uri="{0D108BD9-81ED-4DB2-BD59-A6C34878D82A}">
                    <a16:rowId xmlns:a16="http://schemas.microsoft.com/office/drawing/2014/main" val="1425738814"/>
                  </a:ext>
                </a:extLst>
              </a:tr>
              <a:tr h="171802">
                <a:tc>
                  <a:txBody>
                    <a:bodyPr/>
                    <a:lstStyle/>
                    <a:p>
                      <a:pPr algn="ctr"/>
                      <a:r>
                        <a:rPr lang="en-US" sz="1600" b="1"/>
                        <a:t>10</a:t>
                      </a:r>
                      <a:endParaRPr lang="en-US" sz="1600" b="1" dirty="0">
                        <a:latin typeface="+mn-lt"/>
                      </a:endParaRPr>
                    </a:p>
                  </a:txBody>
                  <a:tcPr marL="0" marR="0" marT="27432" marB="27432" anchor="ctr"/>
                </a:tc>
                <a:tc>
                  <a:txBody>
                    <a:bodyPr/>
                    <a:lstStyle/>
                    <a:p>
                      <a:pPr algn="ctr"/>
                      <a:r>
                        <a:rPr lang="en-US" sz="1600" b="1"/>
                        <a:t>192GB</a:t>
                      </a:r>
                      <a:endParaRPr lang="en-US" sz="1600" b="1" dirty="0">
                        <a:latin typeface="+mn-lt"/>
                      </a:endParaRPr>
                    </a:p>
                  </a:txBody>
                  <a:tcPr marL="0" marR="0" marT="27432" marB="27432" anchor="ctr"/>
                </a:tc>
                <a:tc>
                  <a:txBody>
                    <a:bodyPr/>
                    <a:lstStyle/>
                    <a:p>
                      <a:pPr algn="ctr"/>
                      <a:r>
                        <a:rPr lang="en-US" sz="1600" b="1"/>
                        <a:t>HA/DR</a:t>
                      </a:r>
                      <a:endParaRPr lang="en-US" sz="1600" b="1" dirty="0">
                        <a:latin typeface="+mn-lt"/>
                      </a:endParaRPr>
                    </a:p>
                  </a:txBody>
                  <a:tcPr marL="0" marR="0" marT="27432" marB="27432" anchor="ctr"/>
                </a:tc>
                <a:tc>
                  <a:txBody>
                    <a:bodyPr/>
                    <a:lstStyle/>
                    <a:p>
                      <a:pPr algn="ctr"/>
                      <a:r>
                        <a:rPr lang="en-US" sz="1600" b="1"/>
                        <a:t>$10,131.37</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hlinkClick r:id="rId14">
                            <a:extLst>
                              <a:ext uri="{A12FA001-AC4F-418D-AE19-62706E023703}">
                                <ahyp:hlinkClr xmlns:ahyp="http://schemas.microsoft.com/office/drawing/2018/hyperlinkcolor" val="tx"/>
                              </a:ext>
                            </a:extLst>
                          </a:hlinkClick>
                        </a:rPr>
                        <a:t>Link</a:t>
                      </a:r>
                      <a:endParaRPr kumimoji="0" lang="en-US" sz="1600" b="1" i="0" u="none" strike="noStrike" kern="1200" cap="none" spc="0" normalizeH="0" baseline="0" noProof="0" dirty="0">
                        <a:ln>
                          <a:noFill/>
                        </a:ln>
                        <a:solidFill>
                          <a:schemeClr val="bg2"/>
                        </a:solidFill>
                        <a:effectLst/>
                        <a:uLnTx/>
                        <a:uFillTx/>
                        <a:latin typeface="+mn-lt"/>
                        <a:ea typeface="+mn-ea"/>
                        <a:cs typeface="+mn-cs"/>
                      </a:endParaRPr>
                    </a:p>
                  </a:txBody>
                  <a:tcPr marL="0" marR="0" marT="27432" marB="27432" anchor="ctr"/>
                </a:tc>
                <a:extLst>
                  <a:ext uri="{0D108BD9-81ED-4DB2-BD59-A6C34878D82A}">
                    <a16:rowId xmlns:a16="http://schemas.microsoft.com/office/drawing/2014/main" val="398673677"/>
                  </a:ext>
                </a:extLst>
              </a:tr>
              <a:tr h="171802">
                <a:tc>
                  <a:txBody>
                    <a:bodyPr/>
                    <a:lstStyle/>
                    <a:p>
                      <a:pPr algn="ctr"/>
                      <a:r>
                        <a:rPr lang="en-US" sz="1600" b="1"/>
                        <a:t>11</a:t>
                      </a:r>
                      <a:endParaRPr lang="en-US" sz="1600" b="1" dirty="0">
                        <a:latin typeface="+mn-lt"/>
                      </a:endParaRPr>
                    </a:p>
                  </a:txBody>
                  <a:tcPr marL="0" marR="0" marT="27432" marB="27432" anchor="ctr"/>
                </a:tc>
                <a:tc>
                  <a:txBody>
                    <a:bodyPr/>
                    <a:lstStyle/>
                    <a:p>
                      <a:pPr algn="ctr"/>
                      <a:r>
                        <a:rPr lang="en-US" sz="1600" b="1"/>
                        <a:t>256GB</a:t>
                      </a:r>
                      <a:endParaRPr lang="en-US" sz="1600" b="1" dirty="0">
                        <a:latin typeface="+mn-lt"/>
                      </a:endParaRPr>
                    </a:p>
                  </a:txBody>
                  <a:tcPr marL="0" marR="0" marT="27432" marB="27432" anchor="ctr"/>
                </a:tc>
                <a:tc>
                  <a:txBody>
                    <a:bodyPr/>
                    <a:lstStyle/>
                    <a:p>
                      <a:pPr algn="ctr"/>
                      <a:r>
                        <a:rPr kumimoji="0" lang="en-US" sz="1600" b="1" u="none" strike="noStrike" kern="1200" cap="none" spc="0" normalizeH="0" baseline="0" noProof="0">
                          <a:ln>
                            <a:noFill/>
                          </a:ln>
                          <a:effectLst/>
                          <a:uLnTx/>
                          <a:uFillTx/>
                        </a:rPr>
                        <a:t>HA/DR</a:t>
                      </a:r>
                      <a:endParaRPr lang="en-US" sz="1600" b="1" dirty="0">
                        <a:latin typeface="+mn-lt"/>
                      </a:endParaRPr>
                    </a:p>
                  </a:txBody>
                  <a:tcPr marL="0" marR="0" marT="27432" marB="27432" anchor="ctr"/>
                </a:tc>
                <a:tc>
                  <a:txBody>
                    <a:bodyPr/>
                    <a:lstStyle/>
                    <a:p>
                      <a:pPr algn="ctr"/>
                      <a:r>
                        <a:rPr lang="en-US" sz="1600" b="1" kern="1200">
                          <a:effectLst/>
                        </a:rPr>
                        <a:t>$10,266.94</a:t>
                      </a:r>
                      <a:endParaRPr lang="en-US" sz="1600" b="1" dirty="0">
                        <a:latin typeface="+mn-lt"/>
                      </a:endParaRPr>
                    </a:p>
                  </a:txBody>
                  <a:tcPr marL="0" marR="0" marT="27432" marB="27432" anchor="ctr"/>
                </a:tc>
                <a:tc>
                  <a:txBody>
                    <a:bodyPr/>
                    <a:lstStyle/>
                    <a:p>
                      <a:pPr algn="ctr"/>
                      <a:r>
                        <a:rPr lang="en-US" sz="1600" b="1">
                          <a:hlinkClick r:id="rId15">
                            <a:extLst>
                              <a:ext uri="{A12FA001-AC4F-418D-AE19-62706E023703}">
                                <ahyp:hlinkClr xmlns:ahyp="http://schemas.microsoft.com/office/drawing/2018/hyperlinkcolor" val="tx"/>
                              </a:ext>
                            </a:extLst>
                          </a:hlinkClick>
                        </a:rPr>
                        <a:t>Link </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2451778154"/>
                  </a:ext>
                </a:extLst>
              </a:tr>
              <a:tr h="171802">
                <a:tc>
                  <a:txBody>
                    <a:bodyPr/>
                    <a:lstStyle/>
                    <a:p>
                      <a:pPr algn="ctr"/>
                      <a:r>
                        <a:rPr lang="en-US" sz="1600" b="1"/>
                        <a:t>12</a:t>
                      </a:r>
                      <a:endParaRPr lang="en-US" sz="1600" b="1" dirty="0">
                        <a:latin typeface="+mn-lt"/>
                      </a:endParaRPr>
                    </a:p>
                  </a:txBody>
                  <a:tcPr marL="0" marR="0" marT="27432" marB="27432" anchor="ctr"/>
                </a:tc>
                <a:tc>
                  <a:txBody>
                    <a:bodyPr/>
                    <a:lstStyle/>
                    <a:p>
                      <a:pPr algn="ctr"/>
                      <a:r>
                        <a:rPr lang="en-US" sz="1600" b="1"/>
                        <a:t>512GB</a:t>
                      </a:r>
                      <a:endParaRPr lang="en-US" sz="1600" b="1" dirty="0">
                        <a:latin typeface="+mn-lt"/>
                      </a:endParaRPr>
                    </a:p>
                  </a:txBody>
                  <a:tcPr marL="0" marR="0" marT="27432" marB="27432" anchor="ctr"/>
                </a:tc>
                <a:tc>
                  <a:txBody>
                    <a:bodyPr/>
                    <a:lstStyle/>
                    <a:p>
                      <a:pPr algn="ctr"/>
                      <a:r>
                        <a:rPr lang="en-US" sz="1600" b="1"/>
                        <a:t>HA/DR</a:t>
                      </a:r>
                      <a:endParaRPr lang="en-US" sz="1600" b="1" dirty="0">
                        <a:latin typeface="+mn-lt"/>
                      </a:endParaRPr>
                    </a:p>
                  </a:txBody>
                  <a:tcPr marL="0" marR="0" marT="27432" marB="27432" anchor="ctr"/>
                </a:tc>
                <a:tc>
                  <a:txBody>
                    <a:bodyPr/>
                    <a:lstStyle/>
                    <a:p>
                      <a:pPr algn="ctr"/>
                      <a:r>
                        <a:rPr lang="en-US" sz="1600" b="1" kern="1200">
                          <a:effectLst/>
                        </a:rPr>
                        <a:t>$12,588.07</a:t>
                      </a:r>
                      <a:endParaRPr lang="en-US" sz="1600" b="1" dirty="0">
                        <a:latin typeface="+mn-lt"/>
                      </a:endParaRPr>
                    </a:p>
                  </a:txBody>
                  <a:tcPr marL="0" marR="0" marT="27432" marB="27432" anchor="ctr"/>
                </a:tc>
                <a:tc>
                  <a:txBody>
                    <a:bodyPr/>
                    <a:lstStyle/>
                    <a:p>
                      <a:pPr algn="ctr"/>
                      <a:r>
                        <a:rPr lang="en-US" sz="1600" b="1">
                          <a:hlinkClick r:id="rId16">
                            <a:extLst>
                              <a:ext uri="{A12FA001-AC4F-418D-AE19-62706E023703}">
                                <ahyp:hlinkClr xmlns:ahyp="http://schemas.microsoft.com/office/drawing/2018/hyperlinkcolor" val="tx"/>
                              </a:ext>
                            </a:extLst>
                          </a:hlinkClick>
                        </a:rPr>
                        <a:t>Link </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430410634"/>
                  </a:ext>
                </a:extLst>
              </a:tr>
              <a:tr h="171802">
                <a:tc>
                  <a:txBody>
                    <a:bodyPr/>
                    <a:lstStyle/>
                    <a:p>
                      <a:pPr algn="ctr"/>
                      <a:r>
                        <a:rPr lang="en-US" sz="1600" b="1"/>
                        <a:t>13</a:t>
                      </a:r>
                      <a:endParaRPr lang="en-US" sz="1600" b="1" dirty="0">
                        <a:latin typeface="+mn-lt"/>
                      </a:endParaRPr>
                    </a:p>
                  </a:txBody>
                  <a:tcPr marL="0" marR="0" marT="27432" marB="27432" anchor="ctr"/>
                </a:tc>
                <a:tc>
                  <a:txBody>
                    <a:bodyPr/>
                    <a:lstStyle/>
                    <a:p>
                      <a:pPr algn="ctr"/>
                      <a:r>
                        <a:rPr lang="en-US" sz="1600" b="1"/>
                        <a:t>1TB</a:t>
                      </a:r>
                      <a:endParaRPr lang="en-US" sz="1600" b="1" dirty="0">
                        <a:latin typeface="+mn-lt"/>
                      </a:endParaRPr>
                    </a:p>
                  </a:txBody>
                  <a:tcPr marL="0" marR="0" marT="27432" marB="27432" anchor="ctr"/>
                </a:tc>
                <a:tc>
                  <a:txBody>
                    <a:bodyPr/>
                    <a:lstStyle/>
                    <a:p>
                      <a:pPr algn="ctr"/>
                      <a:r>
                        <a:rPr kumimoji="0" lang="en-US" sz="1600" b="1" u="none" strike="noStrike" kern="1200" cap="none" spc="0" normalizeH="0" baseline="0" noProof="0">
                          <a:ln>
                            <a:noFill/>
                          </a:ln>
                          <a:effectLst/>
                          <a:uLnTx/>
                          <a:uFillTx/>
                        </a:rPr>
                        <a:t>HA/DR</a:t>
                      </a:r>
                      <a:endParaRPr lang="en-US" sz="1600" b="1" dirty="0">
                        <a:latin typeface="+mn-lt"/>
                      </a:endParaRPr>
                    </a:p>
                  </a:txBody>
                  <a:tcPr marL="0" marR="0" marT="27432" marB="27432" anchor="ctr"/>
                </a:tc>
                <a:tc>
                  <a:txBody>
                    <a:bodyPr/>
                    <a:lstStyle/>
                    <a:p>
                      <a:pPr algn="ctr"/>
                      <a:r>
                        <a:rPr lang="en-US" sz="1600" b="1" kern="1200">
                          <a:effectLst/>
                        </a:rPr>
                        <a:t>$15,739.16</a:t>
                      </a:r>
                      <a:endParaRPr lang="en-US" sz="1600" b="1" dirty="0">
                        <a:latin typeface="+mn-lt"/>
                      </a:endParaRPr>
                    </a:p>
                  </a:txBody>
                  <a:tcPr marL="0" marR="0" marT="27432" marB="27432" anchor="ctr"/>
                </a:tc>
                <a:tc>
                  <a:txBody>
                    <a:bodyPr/>
                    <a:lstStyle/>
                    <a:p>
                      <a:pPr algn="ctr"/>
                      <a:r>
                        <a:rPr lang="en-US" sz="1600" b="1">
                          <a:hlinkClick r:id="rId17">
                            <a:extLst>
                              <a:ext uri="{A12FA001-AC4F-418D-AE19-62706E023703}">
                                <ahyp:hlinkClr xmlns:ahyp="http://schemas.microsoft.com/office/drawing/2018/hyperlinkcolor" val="tx"/>
                              </a:ext>
                            </a:extLst>
                          </a:hlinkClick>
                        </a:rPr>
                        <a:t>Link </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165692894"/>
                  </a:ext>
                </a:extLst>
              </a:tr>
              <a:tr h="171802">
                <a:tc>
                  <a:txBody>
                    <a:bodyPr/>
                    <a:lstStyle/>
                    <a:p>
                      <a:pPr algn="ctr"/>
                      <a:r>
                        <a:rPr lang="en-US" sz="1600" b="1"/>
                        <a:t>14</a:t>
                      </a:r>
                      <a:endParaRPr lang="en-US" sz="1600" b="1" dirty="0">
                        <a:latin typeface="+mn-lt"/>
                      </a:endParaRPr>
                    </a:p>
                  </a:txBody>
                  <a:tcPr marL="0" marR="0" marT="27432" marB="27432" anchor="ctr"/>
                </a:tc>
                <a:tc>
                  <a:txBody>
                    <a:bodyPr/>
                    <a:lstStyle/>
                    <a:p>
                      <a:pPr algn="ctr"/>
                      <a:r>
                        <a:rPr lang="en-US" sz="1600" b="1"/>
                        <a:t>1.75TB</a:t>
                      </a:r>
                      <a:endParaRPr lang="en-US" sz="1600" b="1" dirty="0">
                        <a:latin typeface="+mn-lt"/>
                      </a:endParaRPr>
                    </a:p>
                  </a:txBody>
                  <a:tcPr marL="0" marR="0" marT="27432" marB="27432" anchor="ctr"/>
                </a:tc>
                <a:tc>
                  <a:txBody>
                    <a:bodyPr/>
                    <a:lstStyle/>
                    <a:p>
                      <a:pPr algn="ctr"/>
                      <a:r>
                        <a:rPr lang="en-US" sz="1600" b="1"/>
                        <a:t>HA/DR</a:t>
                      </a:r>
                      <a:endParaRPr lang="en-US" sz="1600" b="1" dirty="0">
                        <a:latin typeface="+mn-lt"/>
                      </a:endParaRPr>
                    </a:p>
                  </a:txBody>
                  <a:tcPr marL="0" marR="0" marT="27432" marB="27432" anchor="ctr"/>
                </a:tc>
                <a:tc>
                  <a:txBody>
                    <a:bodyPr/>
                    <a:lstStyle/>
                    <a:p>
                      <a:pPr algn="ctr"/>
                      <a:r>
                        <a:rPr lang="en-US" sz="1600" b="1"/>
                        <a:t>$22,267.93</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600" b="1">
                          <a:hlinkClick r:id="rId18">
                            <a:extLst>
                              <a:ext uri="{A12FA001-AC4F-418D-AE19-62706E023703}">
                                <ahyp:hlinkClr xmlns:ahyp="http://schemas.microsoft.com/office/drawing/2018/hyperlinkcolor" val="tx"/>
                              </a:ext>
                            </a:extLst>
                          </a:hlinkClick>
                        </a:rPr>
                        <a:t>Link</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2766111967"/>
                  </a:ext>
                </a:extLst>
              </a:tr>
              <a:tr h="171802">
                <a:tc>
                  <a:txBody>
                    <a:bodyPr/>
                    <a:lstStyle/>
                    <a:p>
                      <a:pPr algn="ctr"/>
                      <a:r>
                        <a:rPr lang="en-US" sz="1600" b="1"/>
                        <a:t>15</a:t>
                      </a:r>
                      <a:endParaRPr lang="en-US" sz="1600" b="1" dirty="0">
                        <a:latin typeface="+mn-lt"/>
                      </a:endParaRPr>
                    </a:p>
                  </a:txBody>
                  <a:tcPr marL="0" marR="0" marT="27432" marB="27432" anchor="ctr"/>
                </a:tc>
                <a:tc>
                  <a:txBody>
                    <a:bodyPr/>
                    <a:lstStyle/>
                    <a:p>
                      <a:pPr algn="ctr"/>
                      <a:r>
                        <a:rPr lang="en-US" sz="1600" b="1"/>
                        <a:t>2TB</a:t>
                      </a:r>
                      <a:endParaRPr lang="en-US" sz="1600" b="1" dirty="0">
                        <a:latin typeface="+mn-lt"/>
                      </a:endParaRPr>
                    </a:p>
                  </a:txBody>
                  <a:tcPr marL="0" marR="0" marT="27432" marB="27432" anchor="ctr"/>
                </a:tc>
                <a:tc>
                  <a:txBody>
                    <a:bodyPr/>
                    <a:lstStyle/>
                    <a:p>
                      <a:pPr algn="ctr"/>
                      <a:r>
                        <a:rPr kumimoji="0" lang="en-US" sz="1600" b="1" u="none" strike="noStrike" kern="1200" cap="none" spc="0" normalizeH="0" baseline="0" noProof="0">
                          <a:ln>
                            <a:noFill/>
                          </a:ln>
                          <a:effectLst/>
                          <a:uLnTx/>
                          <a:uFillTx/>
                        </a:rPr>
                        <a:t>HA/DR</a:t>
                      </a:r>
                      <a:endParaRPr lang="en-US" sz="1600" b="1" dirty="0">
                        <a:latin typeface="+mn-lt"/>
                      </a:endParaRPr>
                    </a:p>
                  </a:txBody>
                  <a:tcPr marL="0" marR="0" marT="27432" marB="27432" anchor="ctr"/>
                </a:tc>
                <a:tc>
                  <a:txBody>
                    <a:bodyPr/>
                    <a:lstStyle/>
                    <a:p>
                      <a:pPr algn="ctr"/>
                      <a:r>
                        <a:rPr lang="en-US" sz="1600" b="1" kern="1200">
                          <a:effectLst/>
                        </a:rPr>
                        <a:t>$24,006.33</a:t>
                      </a:r>
                      <a:endParaRPr lang="en-US" sz="1600" b="1" dirty="0">
                        <a:latin typeface="+mn-lt"/>
                      </a:endParaRPr>
                    </a:p>
                  </a:txBody>
                  <a:tcPr marL="0" marR="0" marT="27432" marB="27432" anchor="ctr"/>
                </a:tc>
                <a:tc>
                  <a:txBody>
                    <a:bodyPr/>
                    <a:lstStyle/>
                    <a:p>
                      <a:pPr algn="ctr"/>
                      <a:r>
                        <a:rPr lang="en-US" sz="1600" b="1">
                          <a:hlinkClick r:id="rId19">
                            <a:extLst>
                              <a:ext uri="{A12FA001-AC4F-418D-AE19-62706E023703}">
                                <ahyp:hlinkClr xmlns:ahyp="http://schemas.microsoft.com/office/drawing/2018/hyperlinkcolor" val="tx"/>
                              </a:ext>
                            </a:extLst>
                          </a:hlinkClick>
                        </a:rPr>
                        <a:t>Link</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3183382591"/>
                  </a:ext>
                </a:extLst>
              </a:tr>
              <a:tr h="171802">
                <a:tc>
                  <a:txBody>
                    <a:bodyPr/>
                    <a:lstStyle/>
                    <a:p>
                      <a:pPr algn="ctr"/>
                      <a:r>
                        <a:rPr lang="en-US" sz="1600" b="1"/>
                        <a:t>16</a:t>
                      </a:r>
                      <a:endParaRPr lang="en-US" sz="1600" b="1" dirty="0">
                        <a:latin typeface="+mn-lt"/>
                      </a:endParaRPr>
                    </a:p>
                  </a:txBody>
                  <a:tcPr marL="0" marR="0" marT="27432" marB="27432" anchor="ctr"/>
                </a:tc>
                <a:tc>
                  <a:txBody>
                    <a:bodyPr/>
                    <a:lstStyle/>
                    <a:p>
                      <a:pPr algn="ctr"/>
                      <a:r>
                        <a:rPr lang="en-US" sz="1600" b="1"/>
                        <a:t>3TB</a:t>
                      </a:r>
                      <a:endParaRPr lang="en-US" sz="1600" b="1" dirty="0">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kumimoji="0" lang="en-US" sz="1600" b="1" u="none" strike="noStrike" kern="1200" cap="none" spc="0" normalizeH="0" baseline="0" noProof="0">
                          <a:ln>
                            <a:noFill/>
                          </a:ln>
                          <a:effectLst/>
                          <a:uLnTx/>
                          <a:uFillTx/>
                        </a:rPr>
                        <a:t>HA/DR</a:t>
                      </a:r>
                      <a:endParaRPr lang="en-US" sz="1600" b="1" dirty="0">
                        <a:latin typeface="+mn-lt"/>
                      </a:endParaRPr>
                    </a:p>
                  </a:txBody>
                  <a:tcPr marL="0" marR="0" marT="27432" marB="27432" anchor="ctr"/>
                </a:tc>
                <a:tc>
                  <a:txBody>
                    <a:bodyPr/>
                    <a:lstStyle/>
                    <a:p>
                      <a:pPr algn="ctr" fontAlgn="ctr"/>
                      <a:r>
                        <a:rPr lang="en-US" sz="1600" b="1">
                          <a:effectLst/>
                        </a:rPr>
                        <a:t>$36,150.50</a:t>
                      </a:r>
                      <a:endParaRPr lang="en-US" sz="1600" b="1" dirty="0">
                        <a:effectLst/>
                        <a:latin typeface="+mn-lt"/>
                      </a:endParaRPr>
                    </a:p>
                  </a:txBody>
                  <a:tcPr marL="0" marR="0" marT="27432" marB="27432" anchor="ctr"/>
                </a:tc>
                <a:tc>
                  <a:txBody>
                    <a:bodyPr/>
                    <a:lstStyle/>
                    <a:p>
                      <a:pPr algn="ctr"/>
                      <a:r>
                        <a:rPr lang="en-US" sz="1600" b="1">
                          <a:hlinkClick r:id="rId20">
                            <a:extLst>
                              <a:ext uri="{A12FA001-AC4F-418D-AE19-62706E023703}">
                                <ahyp:hlinkClr xmlns:ahyp="http://schemas.microsoft.com/office/drawing/2018/hyperlinkcolor" val="tx"/>
                              </a:ext>
                            </a:extLst>
                          </a:hlinkClick>
                        </a:rPr>
                        <a:t>Link</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2781535311"/>
                  </a:ext>
                </a:extLst>
              </a:tr>
              <a:tr h="171802">
                <a:tc>
                  <a:txBody>
                    <a:bodyPr/>
                    <a:lstStyle/>
                    <a:p>
                      <a:pPr algn="ctr"/>
                      <a:r>
                        <a:rPr lang="en-US" sz="1600" b="1"/>
                        <a:t>17</a:t>
                      </a:r>
                      <a:endParaRPr lang="en-US" sz="1600" b="1" dirty="0">
                        <a:latin typeface="+mn-lt"/>
                      </a:endParaRPr>
                    </a:p>
                  </a:txBody>
                  <a:tcPr marL="0" marR="0" marT="27432" marB="27432" anchor="ctr"/>
                </a:tc>
                <a:tc>
                  <a:txBody>
                    <a:bodyPr/>
                    <a:lstStyle/>
                    <a:p>
                      <a:pPr algn="ctr"/>
                      <a:r>
                        <a:rPr lang="en-US" sz="1600" b="1"/>
                        <a:t>4TB</a:t>
                      </a:r>
                      <a:endParaRPr lang="en-US" sz="1600" b="1" dirty="0">
                        <a:latin typeface="+mn-lt"/>
                      </a:endParaRPr>
                    </a:p>
                  </a:txBody>
                  <a:tcPr marL="0" marR="0" marT="27432" marB="27432" anchor="ctr"/>
                </a:tc>
                <a:tc>
                  <a:txBody>
                    <a:bodyPr/>
                    <a:lstStyle/>
                    <a:p>
                      <a:pPr algn="ctr"/>
                      <a:r>
                        <a:rPr lang="en-US" sz="1600" b="1"/>
                        <a:t>HA/DR</a:t>
                      </a:r>
                      <a:endParaRPr lang="en-US" sz="1600" b="1" dirty="0">
                        <a:latin typeface="+mn-lt"/>
                      </a:endParaRPr>
                    </a:p>
                  </a:txBody>
                  <a:tcPr marL="0" marR="0" marT="27432" marB="27432" anchor="ctr"/>
                </a:tc>
                <a:tc>
                  <a:txBody>
                    <a:bodyPr/>
                    <a:lstStyle/>
                    <a:p>
                      <a:pPr algn="ctr" fontAlgn="ctr"/>
                      <a:r>
                        <a:rPr lang="en-US" sz="1600" b="1">
                          <a:effectLst/>
                        </a:rPr>
                        <a:t>$41,375.19</a:t>
                      </a:r>
                      <a:endParaRPr lang="en-US" sz="1600" b="1" dirty="0">
                        <a:effectLst/>
                        <a:latin typeface="+mn-lt"/>
                      </a:endParaRPr>
                    </a:p>
                  </a:txBody>
                  <a:tcPr marL="0" marR="0" marT="27432" marB="27432" anchor="ctr"/>
                </a:tc>
                <a:tc>
                  <a:txBody>
                    <a:bodyPr/>
                    <a:lstStyle/>
                    <a:p>
                      <a:pPr algn="ctr"/>
                      <a:r>
                        <a:rPr lang="en-US" sz="1600" b="1">
                          <a:hlinkClick r:id="rId21">
                            <a:extLst>
                              <a:ext uri="{A12FA001-AC4F-418D-AE19-62706E023703}">
                                <ahyp:hlinkClr xmlns:ahyp="http://schemas.microsoft.com/office/drawing/2018/hyperlinkcolor" val="tx"/>
                              </a:ext>
                            </a:extLst>
                          </a:hlinkClick>
                        </a:rPr>
                        <a:t>Link</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3811222043"/>
                  </a:ext>
                </a:extLst>
              </a:tr>
              <a:tr h="171802">
                <a:tc>
                  <a:txBody>
                    <a:bodyPr/>
                    <a:lstStyle/>
                    <a:p>
                      <a:pPr algn="ctr"/>
                      <a:r>
                        <a:rPr lang="en-US" sz="1600" b="1"/>
                        <a:t>18</a:t>
                      </a:r>
                      <a:endParaRPr lang="en-US" sz="1600" b="1" dirty="0">
                        <a:latin typeface="+mn-lt"/>
                      </a:endParaRPr>
                    </a:p>
                  </a:txBody>
                  <a:tcPr marL="0" marR="0" marT="27432" marB="27432" anchor="ctr"/>
                </a:tc>
                <a:tc>
                  <a:txBody>
                    <a:bodyPr/>
                    <a:lstStyle/>
                    <a:p>
                      <a:pPr algn="ctr"/>
                      <a:r>
                        <a:rPr lang="en-US" sz="1600" b="1"/>
                        <a:t>6TB</a:t>
                      </a:r>
                      <a:endParaRPr lang="en-US" sz="1600" b="1" dirty="0">
                        <a:latin typeface="+mn-lt"/>
                      </a:endParaRPr>
                    </a:p>
                  </a:txBody>
                  <a:tcPr marL="0" marR="0" marT="27432" marB="27432" anchor="ctr"/>
                </a:tc>
                <a:tc>
                  <a:txBody>
                    <a:bodyPr/>
                    <a:lstStyle/>
                    <a:p>
                      <a:pPr algn="ctr"/>
                      <a:r>
                        <a:rPr kumimoji="0" lang="en-US" sz="1600" b="1" u="none" strike="noStrike" kern="1200" cap="none" spc="0" normalizeH="0" baseline="0" noProof="0">
                          <a:ln>
                            <a:noFill/>
                          </a:ln>
                          <a:effectLst/>
                          <a:uLnTx/>
                          <a:uFillTx/>
                        </a:rPr>
                        <a:t>HA/DR</a:t>
                      </a:r>
                      <a:endParaRPr lang="en-US" sz="1600" b="1" dirty="0">
                        <a:latin typeface="+mn-lt"/>
                      </a:endParaRPr>
                    </a:p>
                  </a:txBody>
                  <a:tcPr marL="0" marR="0" marT="27432" marB="27432" anchor="ctr"/>
                </a:tc>
                <a:tc>
                  <a:txBody>
                    <a:bodyPr/>
                    <a:lstStyle/>
                    <a:p>
                      <a:pPr algn="ctr" fontAlgn="ctr"/>
                      <a:r>
                        <a:rPr lang="en-US" sz="1600" b="1">
                          <a:effectLst/>
                        </a:rPr>
                        <a:t>$58,892.93</a:t>
                      </a:r>
                      <a:endParaRPr lang="en-US" sz="1600" b="1" dirty="0">
                        <a:effectLst/>
                        <a:latin typeface="+mn-lt"/>
                      </a:endParaRPr>
                    </a:p>
                  </a:txBody>
                  <a:tcPr marL="0" marR="0" marT="27432" marB="27432" anchor="ct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600" b="1" dirty="0">
                          <a:hlinkClick r:id="rId22">
                            <a:extLst>
                              <a:ext uri="{A12FA001-AC4F-418D-AE19-62706E023703}">
                                <ahyp:hlinkClr xmlns:ahyp="http://schemas.microsoft.com/office/drawing/2018/hyperlinkcolor" val="tx"/>
                              </a:ext>
                            </a:extLst>
                          </a:hlinkClick>
                        </a:rPr>
                        <a:t>Link</a:t>
                      </a:r>
                      <a:endParaRPr lang="en-US" sz="1600" b="1" dirty="0">
                        <a:solidFill>
                          <a:schemeClr val="bg2"/>
                        </a:solidFill>
                        <a:latin typeface="+mn-lt"/>
                      </a:endParaRPr>
                    </a:p>
                  </a:txBody>
                  <a:tcPr marL="0" marR="0" marT="27432" marB="27432" anchor="ctr"/>
                </a:tc>
                <a:extLst>
                  <a:ext uri="{0D108BD9-81ED-4DB2-BD59-A6C34878D82A}">
                    <a16:rowId xmlns:a16="http://schemas.microsoft.com/office/drawing/2014/main" val="928909367"/>
                  </a:ext>
                </a:extLst>
              </a:tr>
            </a:tbl>
          </a:graphicData>
        </a:graphic>
      </p:graphicFrame>
    </p:spTree>
    <p:extLst>
      <p:ext uri="{BB962C8B-B14F-4D97-AF65-F5344CB8AC3E}">
        <p14:creationId xmlns:p14="http://schemas.microsoft.com/office/powerpoint/2010/main" val="152293162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10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201D9-918F-4540-A791-B323B8F621F9}"/>
              </a:ext>
            </a:extLst>
          </p:cNvPr>
          <p:cNvSpPr>
            <a:spLocks noGrp="1"/>
          </p:cNvSpPr>
          <p:nvPr>
            <p:ph type="title" idx="4294967295"/>
          </p:nvPr>
        </p:nvSpPr>
        <p:spPr>
          <a:xfrm>
            <a:off x="536575" y="288925"/>
            <a:ext cx="11655425" cy="900113"/>
          </a:xfrm>
        </p:spPr>
        <p:txBody>
          <a:bodyPr>
            <a:normAutofit/>
          </a:bodyPr>
          <a:lstStyle/>
          <a:p>
            <a:r>
              <a:rPr lang="en-US" sz="4800" dirty="0"/>
              <a:t>Azure Pricing Tips</a:t>
            </a:r>
          </a:p>
        </p:txBody>
      </p:sp>
      <p:pic>
        <p:nvPicPr>
          <p:cNvPr id="3" name="Picture 2" descr="Six pricing tips to optimize your spending with SAP HANA on Azure.">
            <a:extLst>
              <a:ext uri="{FF2B5EF4-FFF2-40B4-BE49-F238E27FC236}">
                <a16:creationId xmlns:a16="http://schemas.microsoft.com/office/drawing/2014/main" id="{D5120DF8-A448-4529-B818-8CA9D7F8B9B0}"/>
              </a:ext>
            </a:extLst>
          </p:cNvPr>
          <p:cNvPicPr>
            <a:picLocks noChangeAspect="1"/>
          </p:cNvPicPr>
          <p:nvPr/>
        </p:nvPicPr>
        <p:blipFill>
          <a:blip r:embed="rId3"/>
          <a:stretch>
            <a:fillRect/>
          </a:stretch>
        </p:blipFill>
        <p:spPr>
          <a:xfrm>
            <a:off x="779993" y="1789663"/>
            <a:ext cx="10179509" cy="4228581"/>
          </a:xfrm>
          <a:prstGeom prst="rect">
            <a:avLst/>
          </a:prstGeom>
        </p:spPr>
      </p:pic>
    </p:spTree>
    <p:extLst>
      <p:ext uri="{BB962C8B-B14F-4D97-AF65-F5344CB8AC3E}">
        <p14:creationId xmlns:p14="http://schemas.microsoft.com/office/powerpoint/2010/main" val="2938259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F77231E-DBA9-4186-8A73-FD5F496D9E98}"/>
              </a:ext>
            </a:extLst>
          </p:cNvPr>
          <p:cNvSpPr>
            <a:spLocks noGrp="1"/>
          </p:cNvSpPr>
          <p:nvPr>
            <p:ph type="title"/>
          </p:nvPr>
        </p:nvSpPr>
        <p:spPr/>
        <p:txBody>
          <a:bodyPr/>
          <a:lstStyle/>
          <a:p>
            <a:r>
              <a:rPr lang="en-US" sz="3600" dirty="0"/>
              <a:t>Automated deployment of HANA with Terraform and Ansible </a:t>
            </a:r>
          </a:p>
        </p:txBody>
      </p:sp>
      <p:sp>
        <p:nvSpPr>
          <p:cNvPr id="5" name="TextBox 4">
            <a:extLst>
              <a:ext uri="{FF2B5EF4-FFF2-40B4-BE49-F238E27FC236}">
                <a16:creationId xmlns:a16="http://schemas.microsoft.com/office/drawing/2014/main" id="{7ACC01A2-6D83-40F1-8E9C-40B8697FDD27}"/>
              </a:ext>
            </a:extLst>
          </p:cNvPr>
          <p:cNvSpPr txBox="1"/>
          <p:nvPr/>
        </p:nvSpPr>
        <p:spPr>
          <a:xfrm>
            <a:off x="540058" y="1070989"/>
            <a:ext cx="11067224" cy="683264"/>
          </a:xfrm>
          <a:prstGeom prst="rect">
            <a:avLst/>
          </a:prstGeom>
          <a:noFill/>
        </p:spPr>
        <p:txBody>
          <a:bodyPr wrap="square" lIns="182880" tIns="146304" rIns="182880" bIns="146304" rtlCol="0">
            <a:spAutoFit/>
          </a:bodyPr>
          <a:lstStyle/>
          <a:p>
            <a:pPr>
              <a:lnSpc>
                <a:spcPct val="90000"/>
              </a:lnSpc>
              <a:spcAft>
                <a:spcPts val="600"/>
              </a:spcAft>
            </a:pPr>
            <a:r>
              <a:rPr lang="en-US" sz="2800" dirty="0">
                <a:gradFill>
                  <a:gsLst>
                    <a:gs pos="2917">
                      <a:schemeClr val="tx1"/>
                    </a:gs>
                    <a:gs pos="30000">
                      <a:schemeClr val="tx1"/>
                    </a:gs>
                  </a:gsLst>
                  <a:lin ang="5400000" scaled="0"/>
                </a:gradFill>
              </a:rPr>
              <a:t>Step-by-step Hands-on Lab guidance can be found </a:t>
            </a:r>
            <a:r>
              <a:rPr lang="en-US" sz="2800" dirty="0">
                <a:gradFill>
                  <a:gsLst>
                    <a:gs pos="2917">
                      <a:schemeClr val="tx1"/>
                    </a:gs>
                    <a:gs pos="30000">
                      <a:schemeClr val="tx1"/>
                    </a:gs>
                  </a:gsLst>
                  <a:lin ang="5400000" scaled="0"/>
                </a:gradFill>
                <a:hlinkClick r:id="rId3"/>
              </a:rPr>
              <a:t>here</a:t>
            </a:r>
            <a:r>
              <a:rPr lang="en-US" sz="2800" dirty="0">
                <a:gradFill>
                  <a:gsLst>
                    <a:gs pos="2917">
                      <a:schemeClr val="tx1"/>
                    </a:gs>
                    <a:gs pos="30000">
                      <a:schemeClr val="tx1"/>
                    </a:gs>
                  </a:gsLst>
                  <a:lin ang="5400000" scaled="0"/>
                </a:gradFill>
              </a:rPr>
              <a:t> in Github</a:t>
            </a:r>
          </a:p>
        </p:txBody>
      </p:sp>
      <p:pic>
        <p:nvPicPr>
          <p:cNvPr id="2050" name="Picture 2" descr="Solution architecture to setup SAP HANA on Azure consisting of a highly-available HANA instance.">
            <a:extLst>
              <a:ext uri="{FF2B5EF4-FFF2-40B4-BE49-F238E27FC236}">
                <a16:creationId xmlns:a16="http://schemas.microsoft.com/office/drawing/2014/main" id="{11AE2AF6-009B-4B67-A8A7-8CA0BBDD27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94583" y="1841385"/>
            <a:ext cx="5507295" cy="4727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4494575"/>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5C2465C-6878-441B-969E-6D2A358E95CE}"/>
              </a:ext>
            </a:extLst>
          </p:cNvPr>
          <p:cNvSpPr>
            <a:spLocks noGrp="1"/>
          </p:cNvSpPr>
          <p:nvPr>
            <p:ph type="body" sz="quarter" idx="10"/>
          </p:nvPr>
        </p:nvSpPr>
        <p:spPr>
          <a:xfrm>
            <a:off x="269239" y="1189177"/>
            <a:ext cx="11653523" cy="5252976"/>
          </a:xfrm>
        </p:spPr>
        <p:txBody>
          <a:bodyPr/>
          <a:lstStyle/>
          <a:p>
            <a:r>
              <a:rPr lang="en-US" dirty="0"/>
              <a:t>Azure Backup HANA support : Public preview</a:t>
            </a:r>
          </a:p>
          <a:p>
            <a:r>
              <a:rPr lang="en-US" dirty="0"/>
              <a:t>Azure Monitoring integration : Roadmap</a:t>
            </a:r>
          </a:p>
          <a:p>
            <a:r>
              <a:rPr lang="en-US" dirty="0"/>
              <a:t>Proximity Placement Group : Private preview</a:t>
            </a:r>
          </a:p>
          <a:p>
            <a:r>
              <a:rPr lang="en-US" dirty="0"/>
              <a:t>Azure NetApp Files : Certification for HANA (scale-up, scale-out) and support for Any DB in roadmap</a:t>
            </a:r>
          </a:p>
          <a:p>
            <a:r>
              <a:rPr lang="en-US" dirty="0"/>
              <a:t>Azure Files NFS support : Roadmap </a:t>
            </a:r>
          </a:p>
          <a:p>
            <a:r>
              <a:rPr lang="en-US" dirty="0"/>
              <a:t>Ultra SSD : Public preview, certification in roadmap</a:t>
            </a:r>
          </a:p>
          <a:p>
            <a:r>
              <a:rPr lang="en-US" dirty="0"/>
              <a:t>M416s, M416ms : Roadmap </a:t>
            </a:r>
          </a:p>
        </p:txBody>
      </p:sp>
      <p:sp>
        <p:nvSpPr>
          <p:cNvPr id="3" name="Title 2">
            <a:extLst>
              <a:ext uri="{FF2B5EF4-FFF2-40B4-BE49-F238E27FC236}">
                <a16:creationId xmlns:a16="http://schemas.microsoft.com/office/drawing/2014/main" id="{3F65CD3F-49BA-4259-856B-3550D9EA7B0B}"/>
              </a:ext>
            </a:extLst>
          </p:cNvPr>
          <p:cNvSpPr>
            <a:spLocks noGrp="1"/>
          </p:cNvSpPr>
          <p:nvPr>
            <p:ph type="title"/>
          </p:nvPr>
        </p:nvSpPr>
        <p:spPr/>
        <p:txBody>
          <a:bodyPr/>
          <a:lstStyle/>
          <a:p>
            <a:r>
              <a:rPr lang="en-US" dirty="0"/>
              <a:t>Roadmap</a:t>
            </a:r>
          </a:p>
        </p:txBody>
      </p:sp>
    </p:spTree>
    <p:extLst>
      <p:ext uri="{BB962C8B-B14F-4D97-AF65-F5344CB8AC3E}">
        <p14:creationId xmlns:p14="http://schemas.microsoft.com/office/powerpoint/2010/main" val="890230291"/>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119FE-E484-47CC-BD03-A88B9123B43A}"/>
              </a:ext>
            </a:extLst>
          </p:cNvPr>
          <p:cNvSpPr>
            <a:spLocks noGrp="1"/>
          </p:cNvSpPr>
          <p:nvPr>
            <p:ph type="title"/>
          </p:nvPr>
        </p:nvSpPr>
        <p:spPr>
          <a:xfrm>
            <a:off x="254376" y="60001"/>
            <a:ext cx="11655840" cy="899665"/>
          </a:xfrm>
        </p:spPr>
        <p:txBody>
          <a:bodyPr/>
          <a:lstStyle/>
          <a:p>
            <a:pPr lvl="0" algn="ctr" defTabSz="914400">
              <a:defRPr/>
            </a:pPr>
            <a:r>
              <a:rPr lang="en-US" sz="3600" spc="0" dirty="0">
                <a:ln>
                  <a:noFill/>
                </a:ln>
                <a:latin typeface="Segoe UI Light" panose="020B0502040204020203" pitchFamily="34" charset="0"/>
                <a:cs typeface="Segoe UI Light" panose="020B0502040204020203" pitchFamily="34" charset="0"/>
              </a:rPr>
              <a:t>SAP on Azure - Cloud Assessment Session  </a:t>
            </a:r>
            <a:br>
              <a:rPr lang="en-US" sz="3600" spc="0" dirty="0">
                <a:ln>
                  <a:noFill/>
                </a:ln>
                <a:latin typeface="Segoe UI Light" panose="020B0502040204020203" pitchFamily="34" charset="0"/>
                <a:cs typeface="Segoe UI Light" panose="020B0502040204020203" pitchFamily="34" charset="0"/>
              </a:rPr>
            </a:br>
            <a:r>
              <a:rPr lang="en-US" sz="3600" spc="0" dirty="0">
                <a:ln>
                  <a:noFill/>
                </a:ln>
                <a:latin typeface="Segoe UI Light" panose="020B0502040204020203" pitchFamily="34" charset="0"/>
                <a:cs typeface="Segoe UI Light" panose="020B0502040204020203" pitchFamily="34" charset="0"/>
              </a:rPr>
              <a:t>(= Architecture Design Session)  </a:t>
            </a:r>
            <a:endParaRPr lang="en-US" sz="3600" spc="0" baseline="30000" dirty="0">
              <a:ln>
                <a:noFill/>
              </a:ln>
              <a:latin typeface="Segoe UI Light" panose="020B0502040204020203" pitchFamily="34" charset="0"/>
              <a:cs typeface="Segoe UI Light" panose="020B0502040204020203" pitchFamily="34" charset="0"/>
            </a:endParaRPr>
          </a:p>
        </p:txBody>
      </p:sp>
      <p:pic>
        <p:nvPicPr>
          <p:cNvPr id="5" name="Picture 4" descr="A diagram of a workflow that explains how the SAP on Azure architecture design session works.">
            <a:extLst>
              <a:ext uri="{FF2B5EF4-FFF2-40B4-BE49-F238E27FC236}">
                <a16:creationId xmlns:a16="http://schemas.microsoft.com/office/drawing/2014/main" id="{E225CBB1-3F16-4BDC-8420-7E85F0290D48}"/>
              </a:ext>
            </a:extLst>
          </p:cNvPr>
          <p:cNvPicPr>
            <a:picLocks noChangeAspect="1"/>
          </p:cNvPicPr>
          <p:nvPr/>
        </p:nvPicPr>
        <p:blipFill>
          <a:blip r:embed="rId3"/>
          <a:stretch>
            <a:fillRect/>
          </a:stretch>
        </p:blipFill>
        <p:spPr>
          <a:xfrm>
            <a:off x="949166" y="1326343"/>
            <a:ext cx="10561516" cy="5372030"/>
          </a:xfrm>
          <a:prstGeom prst="rect">
            <a:avLst/>
          </a:prstGeom>
        </p:spPr>
      </p:pic>
    </p:spTree>
    <p:extLst>
      <p:ext uri="{BB962C8B-B14F-4D97-AF65-F5344CB8AC3E}">
        <p14:creationId xmlns:p14="http://schemas.microsoft.com/office/powerpoint/2010/main" val="2015787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EBBC6-BF09-4489-970B-084D203E28D2}"/>
              </a:ext>
            </a:extLst>
          </p:cNvPr>
          <p:cNvSpPr>
            <a:spLocks noGrp="1"/>
          </p:cNvSpPr>
          <p:nvPr>
            <p:ph type="title" idx="4294967295"/>
          </p:nvPr>
        </p:nvSpPr>
        <p:spPr>
          <a:xfrm>
            <a:off x="269238" y="228600"/>
            <a:ext cx="10882950" cy="560388"/>
          </a:xfrm>
        </p:spPr>
        <p:txBody>
          <a:bodyPr>
            <a:noAutofit/>
          </a:bodyPr>
          <a:lstStyle/>
          <a:p>
            <a:r>
              <a:rPr lang="en-US" sz="4400" dirty="0"/>
              <a:t>Go Dos and Resources</a:t>
            </a:r>
          </a:p>
        </p:txBody>
      </p:sp>
      <p:sp>
        <p:nvSpPr>
          <p:cNvPr id="4" name="Text Placeholder 5">
            <a:extLst>
              <a:ext uri="{FF2B5EF4-FFF2-40B4-BE49-F238E27FC236}">
                <a16:creationId xmlns:a16="http://schemas.microsoft.com/office/drawing/2014/main" id="{9AF96EE2-9845-4B1C-A150-3F504B13BE87}"/>
              </a:ext>
            </a:extLst>
          </p:cNvPr>
          <p:cNvSpPr txBox="1">
            <a:spLocks/>
          </p:cNvSpPr>
          <p:nvPr/>
        </p:nvSpPr>
        <p:spPr>
          <a:xfrm>
            <a:off x="269238" y="788988"/>
            <a:ext cx="11653523" cy="5380360"/>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572691" marR="0" lvl="1"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6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rPr>
              <a:t>Learn </a:t>
            </a:r>
            <a:endParaRPr kumimoji="0" lang="en-US" sz="36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3">
                <a:extLst>
                  <a:ext uri="{A12FA001-AC4F-418D-AE19-62706E023703}">
                    <ahyp:hlinkClr xmlns:ahyp="http://schemas.microsoft.com/office/drawing/2018/hyperlinkcolor" val="tx"/>
                  </a:ext>
                </a:extLst>
              </a:hlinkClick>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3">
                  <a:extLst>
                    <a:ext uri="{A12FA001-AC4F-418D-AE19-62706E023703}">
                      <ahyp:hlinkClr xmlns:ahyp="http://schemas.microsoft.com/office/drawing/2018/hyperlinkcolor" val="tx"/>
                    </a:ext>
                  </a:extLst>
                </a:hlinkClick>
              </a:rPr>
              <a:t>SAP on Azure Website</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4">
                  <a:extLst>
                    <a:ext uri="{A12FA001-AC4F-418D-AE19-62706E023703}">
                      <ahyp:hlinkClr xmlns:ahyp="http://schemas.microsoft.com/office/drawing/2018/hyperlinkcolor" val="tx"/>
                    </a:ext>
                  </a:extLst>
                </a:hlinkClick>
              </a:rPr>
              <a:t>SAP on MS Platform blog</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5">
                  <a:extLst>
                    <a:ext uri="{A12FA001-AC4F-418D-AE19-62706E023703}">
                      <ahyp:hlinkClr xmlns:ahyp="http://schemas.microsoft.com/office/drawing/2018/hyperlinkcolor" val="tx"/>
                    </a:ext>
                  </a:extLst>
                </a:hlinkClick>
              </a:rPr>
              <a:t>SAP on Azure – SAP Community Wiki</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6">
                  <a:extLst>
                    <a:ext uri="{A12FA001-AC4F-418D-AE19-62706E023703}">
                      <ahyp:hlinkClr xmlns:ahyp="http://schemas.microsoft.com/office/drawing/2018/hyperlinkcolor" val="tx"/>
                    </a:ext>
                  </a:extLst>
                </a:hlinkClick>
              </a:rPr>
              <a:t>SAP HANA/NetWeaver on Azure Documentation</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7">
                  <a:extLst>
                    <a:ext uri="{A12FA001-AC4F-418D-AE19-62706E023703}">
                      <ahyp:hlinkClr xmlns:ahyp="http://schemas.microsoft.com/office/drawing/2018/hyperlinkcolor" val="tx"/>
                    </a:ext>
                  </a:extLst>
                </a:hlinkClick>
              </a:rPr>
              <a:t>HANA on Azure Large Instances Architecture</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lvl="1" indent="-336145">
              <a:defRPr/>
            </a:pPr>
            <a:r>
              <a:rPr lang="en-US" sz="1800" dirty="0">
                <a:solidFill>
                  <a:schemeClr val="tx1"/>
                </a:solidFill>
                <a:latin typeface="Segoe UI Light" panose="020B0502040204020203" pitchFamily="34" charset="0"/>
                <a:cs typeface="Segoe UI Light" panose="020B0502040204020203" pitchFamily="34" charset="0"/>
                <a:hlinkClick r:id="rId8">
                  <a:extLst>
                    <a:ext uri="{A12FA001-AC4F-418D-AE19-62706E023703}">
                      <ahyp:hlinkClr xmlns:ahyp="http://schemas.microsoft.com/office/drawing/2018/hyperlinkcolor" val="tx"/>
                    </a:ext>
                  </a:extLst>
                </a:hlinkClick>
              </a:rPr>
              <a:t>SAP on Azure reference architecture</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cs typeface="Segoe UI Light" panose="020B0502040204020203" pitchFamily="34" charset="0"/>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9">
                  <a:extLst>
                    <a:ext uri="{A12FA001-AC4F-418D-AE19-62706E023703}">
                      <ahyp:hlinkClr xmlns:ahyp="http://schemas.microsoft.com/office/drawing/2018/hyperlinkcolor" val="tx"/>
                    </a:ext>
                  </a:extLst>
                </a:hlinkClick>
              </a:rPr>
              <a:t>Microsoft Partner Network – SAP on Azure  </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lvl="1" indent="-336145">
              <a:defRPr/>
            </a:pPr>
            <a:r>
              <a:rPr lang="en-US" sz="1800" dirty="0">
                <a:solidFill>
                  <a:schemeClr val="tx1"/>
                </a:solidFill>
                <a:latin typeface="Segoe UI Light" panose="020B0502040204020203" pitchFamily="34" charset="0"/>
                <a:cs typeface="Segoe UI Light" panose="020B0502040204020203" pitchFamily="34" charset="0"/>
              </a:rPr>
              <a:t>Whiteboard Design Session and Hands-on Lab</a:t>
            </a:r>
            <a:br>
              <a:rPr lang="en-US" sz="1800" dirty="0">
                <a:solidFill>
                  <a:schemeClr val="tx1"/>
                </a:solidFill>
                <a:latin typeface="Segoe UI Light" panose="020B0502040204020203" pitchFamily="34" charset="0"/>
                <a:cs typeface="Segoe UI Light" panose="020B0502040204020203" pitchFamily="34" charset="0"/>
              </a:rPr>
            </a:br>
            <a:r>
              <a:rPr lang="en-US" sz="1800" dirty="0">
                <a:solidFill>
                  <a:schemeClr val="tx1"/>
                </a:solidFill>
                <a:latin typeface="Segoe UI Light" panose="020B0502040204020203" pitchFamily="34" charset="0"/>
                <a:cs typeface="Segoe UI Light" panose="020B0502040204020203" pitchFamily="34" charset="0"/>
              </a:rPr>
              <a:t>(</a:t>
            </a:r>
            <a:r>
              <a:rPr lang="en-US" sz="1800" dirty="0">
                <a:solidFill>
                  <a:schemeClr val="tx1"/>
                </a:solidFill>
                <a:latin typeface="Segoe UI Light" panose="020B0502040204020203" pitchFamily="34" charset="0"/>
                <a:cs typeface="Segoe UI Light" panose="020B0502040204020203" pitchFamily="34" charset="0"/>
                <a:hlinkClick r:id="rId10">
                  <a:extLst>
                    <a:ext uri="{A12FA001-AC4F-418D-AE19-62706E023703}">
                      <ahyp:hlinkClr xmlns:ahyp="http://schemas.microsoft.com/office/drawing/2018/hyperlinkcolor" val="tx"/>
                    </a:ext>
                  </a:extLst>
                </a:hlinkClick>
              </a:rPr>
              <a:t>HANA</a:t>
            </a:r>
            <a:r>
              <a:rPr lang="en-US" sz="1800" dirty="0">
                <a:solidFill>
                  <a:schemeClr val="tx1"/>
                </a:solidFill>
                <a:latin typeface="Segoe UI Light" panose="020B0502040204020203" pitchFamily="34" charset="0"/>
                <a:cs typeface="Segoe UI Light" panose="020B0502040204020203" pitchFamily="34" charset="0"/>
              </a:rPr>
              <a:t> and </a:t>
            </a:r>
            <a:r>
              <a:rPr lang="en-US" sz="1800" dirty="0">
                <a:solidFill>
                  <a:schemeClr val="tx1"/>
                </a:solidFill>
                <a:latin typeface="Segoe UI Light" panose="020B0502040204020203" pitchFamily="34" charset="0"/>
                <a:cs typeface="Segoe UI Light" panose="020B0502040204020203" pitchFamily="34" charset="0"/>
                <a:hlinkClick r:id="rId11">
                  <a:extLst>
                    <a:ext uri="{A12FA001-AC4F-418D-AE19-62706E023703}">
                      <ahyp:hlinkClr xmlns:ahyp="http://schemas.microsoft.com/office/drawing/2018/hyperlinkcolor" val="tx"/>
                    </a:ext>
                  </a:extLst>
                </a:hlinkClick>
              </a:rPr>
              <a:t>Any DB</a:t>
            </a:r>
            <a:r>
              <a:rPr lang="en-US" sz="1800" dirty="0">
                <a:solidFill>
                  <a:schemeClr val="tx1"/>
                </a:solidFill>
                <a:latin typeface="Segoe UI Light" panose="020B0502040204020203" pitchFamily="34" charset="0"/>
                <a:cs typeface="Segoe UI Light" panose="020B0502040204020203" pitchFamily="34" charset="0"/>
              </a:rPr>
              <a:t>)</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cs typeface="Segoe UI Light" panose="020B0502040204020203" pitchFamily="34" charset="0"/>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cs typeface="Segoe UI Light" panose="020B0502040204020203" pitchFamily="34" charset="0"/>
                <a:hlinkClick r:id="rId12">
                  <a:extLst>
                    <a:ext uri="{A12FA001-AC4F-418D-AE19-62706E023703}">
                      <ahyp:hlinkClr xmlns:ahyp="http://schemas.microsoft.com/office/drawing/2018/hyperlinkcolor" val="tx"/>
                    </a:ext>
                  </a:extLst>
                </a:hlinkClick>
              </a:rPr>
              <a:t>How Microsoft IT run</a:t>
            </a:r>
            <a:r>
              <a:rPr lang="en-US" sz="1800" dirty="0">
                <a:solidFill>
                  <a:schemeClr val="tx1"/>
                </a:solidFill>
                <a:latin typeface="Segoe UI Light" panose="020B0502040204020203" pitchFamily="34" charset="0"/>
                <a:cs typeface="Segoe UI Light" panose="020B0502040204020203" pitchFamily="34" charset="0"/>
                <a:hlinkClick r:id="rId12">
                  <a:extLst>
                    <a:ext uri="{A12FA001-AC4F-418D-AE19-62706E023703}">
                      <ahyp:hlinkClr xmlns:ahyp="http://schemas.microsoft.com/office/drawing/2018/hyperlinkcolor" val="tx"/>
                    </a:ext>
                  </a:extLst>
                </a:hlinkClick>
              </a:rPr>
              <a:t>s SAP </a:t>
            </a:r>
            <a:endParaRPr lang="en-US" sz="1800" dirty="0">
              <a:solidFill>
                <a:schemeClr val="tx1"/>
              </a:solidFill>
              <a:latin typeface="Segoe UI Light" panose="020B0502040204020203" pitchFamily="34" charset="0"/>
              <a:cs typeface="Segoe UI Light" panose="020B0502040204020203" pitchFamily="34" charset="0"/>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13">
                  <a:extLst>
                    <a:ext uri="{A12FA001-AC4F-418D-AE19-62706E023703}">
                      <ahyp:hlinkClr xmlns:ahyp="http://schemas.microsoft.com/office/drawing/2018/hyperlinkcolor" val="tx"/>
                    </a:ext>
                  </a:extLst>
                </a:hlinkClick>
              </a:rPr>
              <a:t>SAP on Azure case study videos </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lvl="1" indent="-336145">
              <a:defRPr/>
            </a:pPr>
            <a:r>
              <a:rPr lang="en-US" sz="1800" dirty="0">
                <a:solidFill>
                  <a:schemeClr val="tx1"/>
                </a:solidFill>
                <a:latin typeface="Segoe UI Light" panose="020B0502040204020203" pitchFamily="34" charset="0"/>
                <a:cs typeface="Segoe UI Light" panose="020B0502040204020203" pitchFamily="34" charset="0"/>
                <a:hlinkClick r:id="rId14">
                  <a:extLst>
                    <a:ext uri="{A12FA001-AC4F-418D-AE19-62706E023703}">
                      <ahyp:hlinkClr xmlns:ahyp="http://schemas.microsoft.com/office/drawing/2018/hyperlinkcolor" val="tx"/>
                    </a:ext>
                  </a:extLst>
                </a:hlinkClick>
              </a:rPr>
              <a:t>SAP HANA Academy </a:t>
            </a:r>
            <a:endParaRPr lang="en-US" sz="1800" dirty="0">
              <a:solidFill>
                <a:schemeClr val="tx1"/>
              </a:solidFill>
              <a:latin typeface="Segoe UI Light" panose="020B0502040204020203" pitchFamily="34" charset="0"/>
              <a:cs typeface="Segoe UI Light" panose="020B0502040204020203" pitchFamily="34" charset="0"/>
            </a:endParaRPr>
          </a:p>
          <a:p>
            <a:pPr lvl="1" indent="-336145">
              <a:defRPr/>
            </a:pPr>
            <a:r>
              <a:rPr lang="en-US" sz="1800" dirty="0">
                <a:solidFill>
                  <a:schemeClr val="tx1"/>
                </a:solidFill>
                <a:latin typeface="Segoe UI Light" panose="020B0502040204020203" pitchFamily="34" charset="0"/>
                <a:cs typeface="Segoe UI Light" panose="020B0502040204020203" pitchFamily="34" charset="0"/>
                <a:hlinkClick r:id="rId15">
                  <a:extLst>
                    <a:ext uri="{A12FA001-AC4F-418D-AE19-62706E023703}">
                      <ahyp:hlinkClr xmlns:ahyp="http://schemas.microsoft.com/office/drawing/2018/hyperlinkcolor" val="tx"/>
                    </a:ext>
                  </a:extLst>
                </a:hlinkClick>
              </a:rPr>
              <a:t>Open SAP</a:t>
            </a:r>
            <a:endParaRPr lang="en-US" sz="1800" dirty="0">
              <a:solidFill>
                <a:schemeClr val="tx1"/>
              </a:solidFill>
              <a:latin typeface="Segoe UI Light" panose="020B0502040204020203" pitchFamily="34" charset="0"/>
              <a:cs typeface="Segoe UI Light" panose="020B0502040204020203" pitchFamily="34" charset="0"/>
            </a:endParaRPr>
          </a:p>
          <a:p>
            <a:pPr lvl="1" indent="-336145">
              <a:defRPr/>
            </a:pPr>
            <a:r>
              <a:rPr lang="en-US" sz="1800" dirty="0">
                <a:solidFill>
                  <a:schemeClr val="tx1"/>
                </a:solidFill>
                <a:latin typeface="Segoe UI Light" panose="020B0502040204020203" pitchFamily="34" charset="0"/>
                <a:cs typeface="Segoe UI Light" panose="020B0502040204020203" pitchFamily="34" charset="0"/>
                <a:hlinkClick r:id="rId16">
                  <a:extLst>
                    <a:ext uri="{A12FA001-AC4F-418D-AE19-62706E023703}">
                      <ahyp:hlinkClr xmlns:ahyp="http://schemas.microsoft.com/office/drawing/2018/hyperlinkcolor" val="tx"/>
                    </a:ext>
                  </a:extLst>
                </a:hlinkClick>
              </a:rPr>
              <a:t>SAP on Azure Infopedia Product Hub </a:t>
            </a:r>
            <a:r>
              <a:rPr lang="en-US" sz="1800" dirty="0">
                <a:solidFill>
                  <a:schemeClr val="tx1"/>
                </a:solidFill>
                <a:latin typeface="Segoe UI Light" panose="020B0502040204020203" pitchFamily="34" charset="0"/>
                <a:cs typeface="Segoe UI Light" panose="020B0502040204020203" pitchFamily="34" charset="0"/>
              </a:rPr>
              <a:t>(Internal)</a:t>
            </a:r>
          </a:p>
          <a:p>
            <a:pPr lvl="1" indent="-336145">
              <a:defRPr/>
            </a:pPr>
            <a:r>
              <a:rPr lang="en-US" sz="1800" dirty="0">
                <a:solidFill>
                  <a:schemeClr val="tx1"/>
                </a:solidFill>
                <a:latin typeface="Segoe UI Light" panose="020B0502040204020203" pitchFamily="34" charset="0"/>
                <a:cs typeface="Segoe UI Light" panose="020B0502040204020203" pitchFamily="34" charset="0"/>
                <a:hlinkClick r:id="rId17">
                  <a:extLst>
                    <a:ext uri="{A12FA001-AC4F-418D-AE19-62706E023703}">
                      <ahyp:hlinkClr xmlns:ahyp="http://schemas.microsoft.com/office/drawing/2018/hyperlinkcolor" val="tx"/>
                    </a:ext>
                  </a:extLst>
                </a:hlinkClick>
              </a:rPr>
              <a:t>SAP on Azure roadmap </a:t>
            </a:r>
            <a:r>
              <a:rPr lang="en-US" sz="1800" dirty="0">
                <a:solidFill>
                  <a:schemeClr val="tx1"/>
                </a:solidFill>
                <a:latin typeface="Segoe UI Light" panose="020B0502040204020203" pitchFamily="34" charset="0"/>
                <a:cs typeface="Segoe UI Light" panose="020B0502040204020203" pitchFamily="34" charset="0"/>
              </a:rPr>
              <a:t> (Internal/NDA)</a:t>
            </a:r>
          </a:p>
          <a:p>
            <a:pPr lvl="1" indent="-336145">
              <a:defRPr/>
            </a:pPr>
            <a:r>
              <a:rPr lang="en-US" sz="1800" dirty="0">
                <a:solidFill>
                  <a:schemeClr val="tx1"/>
                </a:solidFill>
                <a:latin typeface="Segoe UI Light" panose="020B0502040204020203" pitchFamily="34" charset="0"/>
                <a:cs typeface="Segoe UI Light" panose="020B0502040204020203" pitchFamily="34" charset="0"/>
                <a:hlinkClick r:id="rId18">
                  <a:extLst>
                    <a:ext uri="{A12FA001-AC4F-418D-AE19-62706E023703}">
                      <ahyp:hlinkClr xmlns:ahyp="http://schemas.microsoft.com/office/drawing/2018/hyperlinkcolor" val="tx"/>
                    </a:ext>
                  </a:extLst>
                </a:hlinkClick>
              </a:rPr>
              <a:t>Battlecards </a:t>
            </a:r>
            <a:r>
              <a:rPr lang="en-US" sz="1800" dirty="0">
                <a:solidFill>
                  <a:schemeClr val="tx1"/>
                </a:solidFill>
                <a:latin typeface="Segoe UI Light" panose="020B0502040204020203" pitchFamily="34" charset="0"/>
                <a:cs typeface="Segoe UI Light" panose="020B0502040204020203" pitchFamily="34" charset="0"/>
              </a:rPr>
              <a:t>(Internal) </a:t>
            </a: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19">
                  <a:extLst>
                    <a:ext uri="{A12FA001-AC4F-418D-AE19-62706E023703}">
                      <ahyp:hlinkClr xmlns:ahyp="http://schemas.microsoft.com/office/drawing/2018/hyperlinkcolor" val="tx"/>
                    </a:ext>
                  </a:extLst>
                </a:hlinkClick>
              </a:rPr>
              <a:t>SAP on Azure Tech Community Call </a:t>
            </a:r>
            <a:r>
              <a:rPr lang="en-US" sz="1800" dirty="0">
                <a:solidFill>
                  <a:schemeClr val="tx1"/>
                </a:solidFill>
                <a:latin typeface="Segoe UI Light" panose="020B0502040204020203" pitchFamily="34" charset="0"/>
                <a:cs typeface="Segoe UI Light" panose="020B0502040204020203" pitchFamily="34" charset="0"/>
              </a:rPr>
              <a:t>(Internal)</a:t>
            </a:r>
            <a:endParaRPr kumimoji="0" lang="en-US" sz="1600" b="0" i="0" u="none" strike="noStrike" kern="1200" cap="none" spc="0" normalizeH="0" baseline="0" noProof="0" dirty="0">
              <a:ln>
                <a:noFill/>
              </a:ln>
              <a:solidFill>
                <a:schemeClr val="tx1"/>
              </a:solidFill>
              <a:effectLst/>
              <a:uLnTx/>
              <a:uFillTx/>
              <a:latin typeface="Segoe UI Light" panose="020B0502040204020203" pitchFamily="34" charset="0"/>
              <a:cs typeface="Segoe UI Light" panose="020B0502040204020203" pitchFamily="34" charset="0"/>
            </a:endParaRPr>
          </a:p>
        </p:txBody>
      </p:sp>
      <p:sp>
        <p:nvSpPr>
          <p:cNvPr id="5" name="Text Placeholder 5">
            <a:extLst>
              <a:ext uri="{FF2B5EF4-FFF2-40B4-BE49-F238E27FC236}">
                <a16:creationId xmlns:a16="http://schemas.microsoft.com/office/drawing/2014/main" id="{73D99396-B8FB-46FB-B794-2913316432DC}"/>
              </a:ext>
            </a:extLst>
          </p:cNvPr>
          <p:cNvSpPr txBox="1">
            <a:spLocks/>
          </p:cNvSpPr>
          <p:nvPr/>
        </p:nvSpPr>
        <p:spPr>
          <a:xfrm>
            <a:off x="6238082" y="788988"/>
            <a:ext cx="5684678" cy="5380360"/>
          </a:xfrm>
          <a:prstGeom prst="rect">
            <a:avLst/>
          </a:prstGeom>
        </p:spPr>
        <p:txBody>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572691" marR="0" lvl="1"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6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rPr>
              <a:t>Touch </a:t>
            </a:r>
          </a:p>
          <a:p>
            <a:pPr lvl="1" indent="-336145">
              <a:defRPr/>
            </a:pPr>
            <a:r>
              <a:rPr lang="en-US" sz="1800" dirty="0">
                <a:solidFill>
                  <a:schemeClr val="tx1"/>
                </a:solidFill>
                <a:latin typeface="Segoe UI Light" panose="020B0502040204020203" pitchFamily="34" charset="0"/>
                <a:cs typeface="Segoe UI Light" panose="020B0502040204020203" pitchFamily="34" charset="0"/>
                <a:hlinkClick r:id="rId20">
                  <a:extLst>
                    <a:ext uri="{A12FA001-AC4F-418D-AE19-62706E023703}">
                      <ahyp:hlinkClr xmlns:ahyp="http://schemas.microsoft.com/office/drawing/2018/hyperlinkcolor" val="tx"/>
                    </a:ext>
                  </a:extLst>
                </a:hlinkClick>
              </a:rPr>
              <a:t>SAP Cloud Appliance Library </a:t>
            </a:r>
            <a:endParaRPr lang="en-US" sz="1800" dirty="0">
              <a:solidFill>
                <a:schemeClr val="tx1"/>
              </a:solidFill>
              <a:latin typeface="Segoe UI Light" panose="020B0502040204020203" pitchFamily="34" charset="0"/>
              <a:cs typeface="Segoe UI Light" panose="020B0502040204020203" pitchFamily="34" charset="0"/>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hlinkClick r:id="rId21">
                  <a:extLst>
                    <a:ext uri="{A12FA001-AC4F-418D-AE19-62706E023703}">
                      <ahyp:hlinkClr xmlns:ahyp="http://schemas.microsoft.com/office/drawing/2018/hyperlinkcolor" val="tx"/>
                    </a:ext>
                  </a:extLst>
                </a:hlinkClick>
              </a:rPr>
              <a:t>SAP HANA on Azure SUSE Linux templates </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lvl="1" indent="-336145">
              <a:defRPr/>
            </a:pPr>
            <a:r>
              <a:rPr lang="en-US" sz="1800" dirty="0">
                <a:solidFill>
                  <a:schemeClr val="tx1"/>
                </a:solidFill>
                <a:latin typeface="Segoe UI Light" panose="020B0502040204020203" pitchFamily="34" charset="0"/>
                <a:cs typeface="Segoe UI Light" panose="020B0502040204020203" pitchFamily="34" charset="0"/>
                <a:hlinkClick r:id="rId22">
                  <a:extLst>
                    <a:ext uri="{A12FA001-AC4F-418D-AE19-62706E023703}">
                      <ahyp:hlinkClr xmlns:ahyp="http://schemas.microsoft.com/office/drawing/2018/hyperlinkcolor" val="tx"/>
                    </a:ext>
                  </a:extLst>
                </a:hlinkClick>
              </a:rPr>
              <a:t>SAP HANA on Azure ARM templates </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cs typeface="Segoe UI Light" panose="020B0502040204020203" pitchFamily="34" charset="0"/>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kumimoji="0" lang="en-US" sz="36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rPr>
              <a:t>Ask </a:t>
            </a:r>
          </a:p>
          <a:p>
            <a:pPr lvl="1" indent="-336145">
              <a:defRPr/>
            </a:pPr>
            <a:r>
              <a:rPr lang="en-US" sz="1800" dirty="0">
                <a:solidFill>
                  <a:schemeClr val="tx1"/>
                </a:solidFill>
                <a:latin typeface="Segoe UI Light" panose="020B0502040204020203" pitchFamily="34" charset="0"/>
                <a:cs typeface="Segoe UI Light" panose="020B0502040204020203" pitchFamily="34" charset="0"/>
                <a:hlinkClick r:id="rId23">
                  <a:extLst>
                    <a:ext uri="{A12FA001-AC4F-418D-AE19-62706E023703}">
                      <ahyp:hlinkClr xmlns:ahyp="http://schemas.microsoft.com/office/drawing/2018/hyperlinkcolor" val="tx"/>
                    </a:ext>
                  </a:extLst>
                </a:hlinkClick>
              </a:rPr>
              <a:t>SAP on Azure Yammer (Internal) </a:t>
            </a:r>
            <a:endParaRPr lang="en-US" sz="1800" dirty="0">
              <a:solidFill>
                <a:schemeClr val="tx1"/>
              </a:solidFill>
              <a:latin typeface="Segoe UI Light" panose="020B0502040204020203" pitchFamily="34" charset="0"/>
              <a:cs typeface="Segoe UI Light" panose="020B0502040204020203" pitchFamily="34" charset="0"/>
            </a:endParaRPr>
          </a:p>
          <a:p>
            <a:pPr lvl="1" indent="-336145">
              <a:defRPr/>
            </a:pPr>
            <a:r>
              <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rPr>
              <a:t>Contact </a:t>
            </a:r>
            <a:r>
              <a:rPr lang="en-US" sz="1800" dirty="0">
                <a:solidFill>
                  <a:schemeClr val="tx1"/>
                </a:solidFill>
                <a:latin typeface="Segoe UI Light" panose="020B0502040204020203" pitchFamily="34" charset="0"/>
                <a:cs typeface="Segoe UI Light" panose="020B0502040204020203" pitchFamily="34" charset="0"/>
              </a:rPr>
              <a:t>SAP Technical Community </a:t>
            </a:r>
            <a:r>
              <a:rPr lang="en-US" sz="1800" dirty="0">
                <a:solidFill>
                  <a:schemeClr val="tx1"/>
                </a:solidFill>
                <a:latin typeface="Segoe UI Light" panose="020B0502040204020203" pitchFamily="34" charset="0"/>
                <a:cs typeface="Segoe UI Light" panose="020B0502040204020203" pitchFamily="34" charset="0"/>
                <a:hlinkClick r:id="rId24">
                  <a:extLst>
                    <a:ext uri="{A12FA001-AC4F-418D-AE19-62706E023703}">
                      <ahyp:hlinkClr xmlns:ahyp="http://schemas.microsoft.com/office/drawing/2018/hyperlinkcolor" val="tx"/>
                    </a:ext>
                  </a:extLst>
                </a:hlinkClick>
              </a:rPr>
              <a:t>saptalk@microsoft.com</a:t>
            </a:r>
            <a:r>
              <a:rPr lang="en-US" sz="1800" dirty="0">
                <a:solidFill>
                  <a:schemeClr val="tx1"/>
                </a:solidFill>
                <a:latin typeface="Segoe UI Light" panose="020B0502040204020203" pitchFamily="34" charset="0"/>
                <a:cs typeface="Segoe UI Light" panose="020B0502040204020203" pitchFamily="34" charset="0"/>
              </a:rPr>
              <a:t> </a:t>
            </a:r>
            <a:endParaRPr kumimoji="0" lang="en-US" sz="1800" b="0" i="0" u="none" strike="noStrike" kern="1200" cap="none" spc="0" normalizeH="0" baseline="0" noProof="0" dirty="0">
              <a:ln>
                <a:noFill/>
              </a:ln>
              <a:solidFill>
                <a:schemeClr val="tx1"/>
              </a:solidFill>
              <a:effectLst/>
              <a:uLnTx/>
              <a:uFillTx/>
              <a:latin typeface="Segoe UI Light" panose="020B0502040204020203" pitchFamily="34" charset="0"/>
              <a:cs typeface="Segoe UI Light" panose="020B0502040204020203" pitchFamily="34" charset="0"/>
            </a:endParaRPr>
          </a:p>
          <a:p>
            <a:pPr lvl="2" indent="-336145">
              <a:defRPr/>
            </a:pPr>
            <a:endParaRPr kumimoji="0" lang="en-US" sz="10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r>
              <a:rPr lang="en-US" sz="3600" dirty="0">
                <a:solidFill>
                  <a:schemeClr val="tx1"/>
                </a:solidFill>
                <a:latin typeface="Segoe UI Light" panose="020B0502040204020203" pitchFamily="34" charset="0"/>
                <a:cs typeface="Segoe UI Light" panose="020B0502040204020203" pitchFamily="34" charset="0"/>
              </a:rPr>
              <a:t>Engage</a:t>
            </a:r>
          </a:p>
          <a:p>
            <a:pPr lvl="1" indent="-336145">
              <a:defRPr/>
            </a:pPr>
            <a:r>
              <a:rPr lang="en-US" sz="1800" dirty="0">
                <a:solidFill>
                  <a:schemeClr val="tx1"/>
                </a:solidFill>
                <a:latin typeface="Segoe UI Light" panose="020B0502040204020203" pitchFamily="34" charset="0"/>
                <a:cs typeface="Segoe UI Light" panose="020B0502040204020203" pitchFamily="34" charset="0"/>
              </a:rPr>
              <a:t>Contact : </a:t>
            </a:r>
            <a:br>
              <a:rPr lang="en-US" sz="1800" dirty="0">
                <a:solidFill>
                  <a:schemeClr val="tx1"/>
                </a:solidFill>
                <a:latin typeface="Segoe UI Light" panose="020B0502040204020203" pitchFamily="34" charset="0"/>
                <a:cs typeface="Segoe UI Light" panose="020B0502040204020203" pitchFamily="34" charset="0"/>
              </a:rPr>
            </a:br>
            <a:r>
              <a:rPr lang="en-US" sz="1800" dirty="0">
                <a:solidFill>
                  <a:schemeClr val="tx1"/>
                </a:solidFill>
                <a:latin typeface="Segoe UI Light" panose="020B0502040204020203" pitchFamily="34" charset="0"/>
                <a:cs typeface="Segoe UI Light" panose="020B0502040204020203" pitchFamily="34" charset="0"/>
              </a:rPr>
              <a:t>Americas SAP on Azure CoE </a:t>
            </a:r>
            <a:r>
              <a:rPr lang="en-US" sz="1800" dirty="0">
                <a:solidFill>
                  <a:schemeClr val="tx1"/>
                </a:solidFill>
                <a:latin typeface="Segoe UI Light" panose="020B0502040204020203" pitchFamily="34" charset="0"/>
                <a:cs typeface="Segoe UI Light" panose="020B0502040204020203" pitchFamily="34" charset="0"/>
                <a:hlinkClick r:id="rId25">
                  <a:extLst>
                    <a:ext uri="{A12FA001-AC4F-418D-AE19-62706E023703}">
                      <ahyp:hlinkClr xmlns:ahyp="http://schemas.microsoft.com/office/drawing/2018/hyperlinkcolor" val="tx"/>
                    </a:ext>
                  </a:extLst>
                </a:hlinkClick>
              </a:rPr>
              <a:t>SAPGBBAMERICAS@microsoft.com</a:t>
            </a:r>
            <a:r>
              <a:rPr lang="en-US" sz="1800" dirty="0">
                <a:solidFill>
                  <a:schemeClr val="tx1"/>
                </a:solidFill>
                <a:latin typeface="Segoe UI Light" panose="020B0502040204020203" pitchFamily="34" charset="0"/>
                <a:cs typeface="Segoe UI Light" panose="020B0502040204020203" pitchFamily="34" charset="0"/>
              </a:rPr>
              <a:t>, </a:t>
            </a:r>
            <a:br>
              <a:rPr lang="en-US" sz="1800" dirty="0">
                <a:solidFill>
                  <a:schemeClr val="tx1"/>
                </a:solidFill>
                <a:latin typeface="Segoe UI Light" panose="020B0502040204020203" pitchFamily="34" charset="0"/>
                <a:cs typeface="Segoe UI Light" panose="020B0502040204020203" pitchFamily="34" charset="0"/>
              </a:rPr>
            </a:br>
            <a:r>
              <a:rPr lang="en-US" sz="1800" dirty="0">
                <a:solidFill>
                  <a:schemeClr val="tx1"/>
                </a:solidFill>
                <a:latin typeface="Segoe UI Light" panose="020B0502040204020203" pitchFamily="34" charset="0"/>
                <a:cs typeface="Segoe UI Light" panose="020B0502040204020203" pitchFamily="34" charset="0"/>
              </a:rPr>
              <a:t>EMEA SAP on Azure CoE </a:t>
            </a:r>
            <a:r>
              <a:rPr lang="en-US" sz="1800" dirty="0">
                <a:solidFill>
                  <a:schemeClr val="tx1"/>
                </a:solidFill>
                <a:latin typeface="Segoe UI Light" panose="020B0502040204020203" pitchFamily="34" charset="0"/>
                <a:cs typeface="Segoe UI Light" panose="020B0502040204020203" pitchFamily="34" charset="0"/>
                <a:hlinkClick r:id="rId26">
                  <a:extLst>
                    <a:ext uri="{A12FA001-AC4F-418D-AE19-62706E023703}">
                      <ahyp:hlinkClr xmlns:ahyp="http://schemas.microsoft.com/office/drawing/2018/hyperlinkcolor" val="tx"/>
                    </a:ext>
                  </a:extLst>
                </a:hlinkClick>
              </a:rPr>
              <a:t>SAPGBBEMEA@microsoft.com</a:t>
            </a:r>
            <a:r>
              <a:rPr lang="en-US" sz="1800" dirty="0">
                <a:solidFill>
                  <a:schemeClr val="tx1"/>
                </a:solidFill>
                <a:latin typeface="Segoe UI Light" panose="020B0502040204020203" pitchFamily="34" charset="0"/>
                <a:cs typeface="Segoe UI Light" panose="020B0502040204020203" pitchFamily="34" charset="0"/>
              </a:rPr>
              <a:t> </a:t>
            </a:r>
            <a:br>
              <a:rPr lang="en-US" sz="1800" dirty="0">
                <a:solidFill>
                  <a:schemeClr val="tx1"/>
                </a:solidFill>
                <a:latin typeface="Segoe UI Light" panose="020B0502040204020203" pitchFamily="34" charset="0"/>
                <a:cs typeface="Segoe UI Light" panose="020B0502040204020203" pitchFamily="34" charset="0"/>
              </a:rPr>
            </a:br>
            <a:r>
              <a:rPr lang="en-US" sz="1800" dirty="0">
                <a:solidFill>
                  <a:schemeClr val="tx1"/>
                </a:solidFill>
                <a:latin typeface="Segoe UI Light" panose="020B0502040204020203" pitchFamily="34" charset="0"/>
                <a:cs typeface="Segoe UI Light" panose="020B0502040204020203" pitchFamily="34" charset="0"/>
              </a:rPr>
              <a:t>or Asia SAP on Azure CoE </a:t>
            </a:r>
            <a:r>
              <a:rPr lang="en-US" sz="1800" dirty="0">
                <a:solidFill>
                  <a:schemeClr val="tx1"/>
                </a:solidFill>
                <a:latin typeface="Segoe UI Light" panose="020B0502040204020203" pitchFamily="34" charset="0"/>
                <a:cs typeface="Segoe UI Light" panose="020B0502040204020203" pitchFamily="34" charset="0"/>
                <a:hlinkClick r:id="rId27">
                  <a:extLst>
                    <a:ext uri="{A12FA001-AC4F-418D-AE19-62706E023703}">
                      <ahyp:hlinkClr xmlns:ahyp="http://schemas.microsoft.com/office/drawing/2018/hyperlinkcolor" val="tx"/>
                    </a:ext>
                  </a:extLst>
                </a:hlinkClick>
              </a:rPr>
              <a:t>SAPGBBASIA@microsoft.com</a:t>
            </a:r>
            <a:r>
              <a:rPr lang="en-US" sz="1800" dirty="0">
                <a:solidFill>
                  <a:schemeClr val="tx1"/>
                </a:solidFill>
                <a:latin typeface="Segoe UI Light" panose="020B0502040204020203" pitchFamily="34" charset="0"/>
                <a:cs typeface="Segoe UI Light" panose="020B0502040204020203" pitchFamily="34" charset="0"/>
              </a:rPr>
              <a:t> </a:t>
            </a:r>
          </a:p>
          <a:p>
            <a:pPr marL="336145" marR="0" lvl="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a:pPr>
            <a:endParaRPr kumimoji="0" lang="en-US" sz="36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a:p>
            <a:pPr lvl="1" indent="-336145">
              <a:defRPr/>
            </a:pPr>
            <a:endParaRPr kumimoji="0" lang="en-US" sz="1600" b="0" i="0" u="none" strike="noStrike" kern="1200" cap="none" spc="0" normalizeH="0" baseline="0" noProof="0" dirty="0">
              <a:ln>
                <a:noFill/>
              </a:ln>
              <a:solidFill>
                <a:schemeClr val="tx1"/>
              </a:solidFill>
              <a:effectLst/>
              <a:uLnTx/>
              <a:uFillTx/>
              <a:latin typeface="Segoe UI Light" panose="020B0502040204020203" pitchFamily="34" charset="0"/>
              <a:ea typeface="+mn-ea"/>
              <a:cs typeface="Segoe UI Light" panose="020B0502040204020203" pitchFamily="34" charset="0"/>
            </a:endParaRPr>
          </a:p>
        </p:txBody>
      </p:sp>
      <p:pic>
        <p:nvPicPr>
          <p:cNvPr id="2050" name="Picture 2" descr="Image result for learn">
            <a:extLst>
              <a:ext uri="{FF2B5EF4-FFF2-40B4-BE49-F238E27FC236}">
                <a16:creationId xmlns:a16="http://schemas.microsoft.com/office/drawing/2014/main" id="{EF280C4C-BE38-4C83-8AC0-9D8DCA113395}"/>
              </a:ext>
            </a:extLst>
          </p:cNvPr>
          <p:cNvPicPr>
            <a:picLocks noChangeAspect="1" noChangeArrowheads="1"/>
          </p:cNvPicPr>
          <p:nvPr/>
        </p:nvPicPr>
        <p:blipFill>
          <a:blip r:embed="rId28" cstate="print">
            <a:extLst>
              <a:ext uri="{28A0092B-C50C-407E-A947-70E740481C1C}">
                <a14:useLocalDpi xmlns:a14="http://schemas.microsoft.com/office/drawing/2010/main" val="0"/>
              </a:ext>
            </a:extLst>
          </a:blip>
          <a:srcRect/>
          <a:stretch>
            <a:fillRect/>
          </a:stretch>
        </p:blipFill>
        <p:spPr bwMode="auto">
          <a:xfrm>
            <a:off x="3910082" y="1142950"/>
            <a:ext cx="702859" cy="70285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Image result for hands on">
            <a:extLst>
              <a:ext uri="{FF2B5EF4-FFF2-40B4-BE49-F238E27FC236}">
                <a16:creationId xmlns:a16="http://schemas.microsoft.com/office/drawing/2014/main" id="{1A6B4A95-AAB1-4071-9D03-E04846B88F2D}"/>
              </a:ext>
            </a:extLst>
          </p:cNvPr>
          <p:cNvPicPr>
            <a:picLocks noChangeAspect="1" noChangeArrowheads="1"/>
          </p:cNvPicPr>
          <p:nvPr/>
        </p:nvPicPr>
        <p:blipFill>
          <a:blip r:embed="rId29" cstate="print">
            <a:extLst>
              <a:ext uri="{28A0092B-C50C-407E-A947-70E740481C1C}">
                <a14:useLocalDpi xmlns:a14="http://schemas.microsoft.com/office/drawing/2010/main" val="0"/>
              </a:ext>
            </a:extLst>
          </a:blip>
          <a:srcRect/>
          <a:stretch>
            <a:fillRect/>
          </a:stretch>
        </p:blipFill>
        <p:spPr bwMode="auto">
          <a:xfrm>
            <a:off x="10498892" y="1155478"/>
            <a:ext cx="839339" cy="57691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ask">
            <a:extLst>
              <a:ext uri="{FF2B5EF4-FFF2-40B4-BE49-F238E27FC236}">
                <a16:creationId xmlns:a16="http://schemas.microsoft.com/office/drawing/2014/main" id="{0F94EC46-3A14-4ADE-B83B-075C5014293F}"/>
              </a:ext>
            </a:extLst>
          </p:cNvPr>
          <p:cNvPicPr>
            <a:picLocks noChangeAspect="1" noChangeArrowheads="1"/>
          </p:cNvPicPr>
          <p:nvPr/>
        </p:nvPicPr>
        <p:blipFill>
          <a:blip r:embed="rId30" cstate="print">
            <a:extLst>
              <a:ext uri="{28A0092B-C50C-407E-A947-70E740481C1C}">
                <a14:useLocalDpi xmlns:a14="http://schemas.microsoft.com/office/drawing/2010/main" val="0"/>
              </a:ext>
            </a:extLst>
          </a:blip>
          <a:srcRect/>
          <a:stretch>
            <a:fillRect/>
          </a:stretch>
        </p:blipFill>
        <p:spPr bwMode="auto">
          <a:xfrm>
            <a:off x="10530021" y="3015704"/>
            <a:ext cx="808210" cy="68865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engage">
            <a:extLst>
              <a:ext uri="{FF2B5EF4-FFF2-40B4-BE49-F238E27FC236}">
                <a16:creationId xmlns:a16="http://schemas.microsoft.com/office/drawing/2014/main" id="{30A3277B-B151-474A-A4CE-5AA3D20EC287}"/>
              </a:ext>
            </a:extLst>
          </p:cNvPr>
          <p:cNvPicPr>
            <a:picLocks noChangeAspect="1" noChangeArrowheads="1"/>
          </p:cNvPicPr>
          <p:nvPr/>
        </p:nvPicPr>
        <p:blipFill>
          <a:blip r:embed="rId31" cstate="print">
            <a:extLst>
              <a:ext uri="{28A0092B-C50C-407E-A947-70E740481C1C}">
                <a14:useLocalDpi xmlns:a14="http://schemas.microsoft.com/office/drawing/2010/main" val="0"/>
              </a:ext>
            </a:extLst>
          </a:blip>
          <a:srcRect/>
          <a:stretch>
            <a:fillRect/>
          </a:stretch>
        </p:blipFill>
        <p:spPr bwMode="auto">
          <a:xfrm>
            <a:off x="10617053" y="5071263"/>
            <a:ext cx="721178" cy="723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9826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57029E2-23C1-4FBE-8BE3-BF4692F3F467}"/>
              </a:ext>
            </a:extLst>
          </p:cNvPr>
          <p:cNvSpPr>
            <a:spLocks noGrp="1"/>
          </p:cNvSpPr>
          <p:nvPr>
            <p:ph type="title"/>
          </p:nvPr>
        </p:nvSpPr>
        <p:spPr/>
        <p:txBody>
          <a:bodyPr/>
          <a:lstStyle/>
          <a:p>
            <a:r>
              <a:rPr lang="en-US" dirty="0"/>
              <a:t>Latest SAP HANA on Azure Content</a:t>
            </a:r>
          </a:p>
        </p:txBody>
      </p:sp>
      <p:sp>
        <p:nvSpPr>
          <p:cNvPr id="2" name="Rectangle 1">
            <a:extLst>
              <a:ext uri="{FF2B5EF4-FFF2-40B4-BE49-F238E27FC236}">
                <a16:creationId xmlns:a16="http://schemas.microsoft.com/office/drawing/2014/main" id="{FF64CF0B-4121-4B7B-9770-4634CDAB0DC1}"/>
              </a:ext>
            </a:extLst>
          </p:cNvPr>
          <p:cNvSpPr/>
          <p:nvPr/>
        </p:nvSpPr>
        <p:spPr>
          <a:xfrm>
            <a:off x="3036990" y="3194262"/>
            <a:ext cx="6962899" cy="646331"/>
          </a:xfrm>
          <a:prstGeom prst="rect">
            <a:avLst/>
          </a:prstGeom>
        </p:spPr>
        <p:txBody>
          <a:bodyPr wrap="square">
            <a:spAutoFit/>
          </a:bodyPr>
          <a:lstStyle/>
          <a:p>
            <a:r>
              <a:rPr lang="en-US" i="1" dirty="0"/>
              <a:t>Latest SAP HANA on Azure content can be found at :</a:t>
            </a:r>
            <a:br>
              <a:rPr lang="en-US" i="1" dirty="0"/>
            </a:br>
            <a:r>
              <a:rPr lang="en-US" i="1" dirty="0"/>
              <a:t> </a:t>
            </a:r>
            <a:r>
              <a:rPr lang="en-US" i="1" dirty="0">
                <a:hlinkClick r:id="rId3"/>
              </a:rPr>
              <a:t>https://github.com/Microsoft/MCW-SAP-HANA-on-Azure</a:t>
            </a:r>
            <a:r>
              <a:rPr lang="en-US" i="1" dirty="0"/>
              <a:t> </a:t>
            </a:r>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6208-D3B5-469C-8FAC-E787B3C99500}"/>
              </a:ext>
            </a:extLst>
          </p:cNvPr>
          <p:cNvSpPr>
            <a:spLocks noGrp="1"/>
          </p:cNvSpPr>
          <p:nvPr>
            <p:ph type="title"/>
          </p:nvPr>
        </p:nvSpPr>
        <p:spPr>
          <a:xfrm>
            <a:off x="268080" y="289511"/>
            <a:ext cx="11655840" cy="899665"/>
          </a:xfrm>
        </p:spPr>
        <p:txBody>
          <a:bodyPr/>
          <a:lstStyle/>
          <a:p>
            <a:r>
              <a:rPr lang="en-US" sz="3200" dirty="0"/>
              <a:t>S/4HANA HA in Availability Set and DR across Regions (DR Failover)</a:t>
            </a:r>
          </a:p>
        </p:txBody>
      </p:sp>
      <p:pic>
        <p:nvPicPr>
          <p:cNvPr id="3" name="Picture 2" descr="A diagram of SAP HANA deployed using availability sets using Azure Site Recovery to failover to a secondary disaster recovery location.">
            <a:extLst>
              <a:ext uri="{FF2B5EF4-FFF2-40B4-BE49-F238E27FC236}">
                <a16:creationId xmlns:a16="http://schemas.microsoft.com/office/drawing/2014/main" id="{2AF4FEF0-7AA0-4602-BA1F-EAC02AD03B82}"/>
              </a:ext>
            </a:extLst>
          </p:cNvPr>
          <p:cNvPicPr>
            <a:picLocks noChangeAspect="1"/>
          </p:cNvPicPr>
          <p:nvPr/>
        </p:nvPicPr>
        <p:blipFill>
          <a:blip r:embed="rId3"/>
          <a:stretch>
            <a:fillRect/>
          </a:stretch>
        </p:blipFill>
        <p:spPr>
          <a:xfrm>
            <a:off x="479163" y="1326287"/>
            <a:ext cx="10549621" cy="5190750"/>
          </a:xfrm>
          <a:prstGeom prst="rect">
            <a:avLst/>
          </a:prstGeom>
        </p:spPr>
      </p:pic>
    </p:spTree>
    <p:extLst>
      <p:ext uri="{BB962C8B-B14F-4D97-AF65-F5344CB8AC3E}">
        <p14:creationId xmlns:p14="http://schemas.microsoft.com/office/powerpoint/2010/main" val="27536695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6208-D3B5-469C-8FAC-E787B3C99500}"/>
              </a:ext>
            </a:extLst>
          </p:cNvPr>
          <p:cNvSpPr>
            <a:spLocks noGrp="1"/>
          </p:cNvSpPr>
          <p:nvPr>
            <p:ph type="title"/>
          </p:nvPr>
        </p:nvSpPr>
        <p:spPr>
          <a:xfrm>
            <a:off x="268080" y="289511"/>
            <a:ext cx="11655840" cy="899665"/>
          </a:xfrm>
        </p:spPr>
        <p:txBody>
          <a:bodyPr/>
          <a:lstStyle/>
          <a:p>
            <a:r>
              <a:rPr lang="en-US" sz="3600" dirty="0"/>
              <a:t>S/4HANA HA and DR across Availability Zones (DR Failover)</a:t>
            </a:r>
          </a:p>
        </p:txBody>
      </p:sp>
      <p:pic>
        <p:nvPicPr>
          <p:cNvPr id="3" name="Picture 2" descr="A diagram of SAP HANA deployed using availability zones using Azure Site Recovery to failover to a secondary disaster recovery location.">
            <a:extLst>
              <a:ext uri="{FF2B5EF4-FFF2-40B4-BE49-F238E27FC236}">
                <a16:creationId xmlns:a16="http://schemas.microsoft.com/office/drawing/2014/main" id="{EFE9F2CD-2EFC-4860-B85E-C3F914D357AE}"/>
              </a:ext>
            </a:extLst>
          </p:cNvPr>
          <p:cNvPicPr>
            <a:picLocks noChangeAspect="1"/>
          </p:cNvPicPr>
          <p:nvPr/>
        </p:nvPicPr>
        <p:blipFill>
          <a:blip r:embed="rId2"/>
          <a:stretch>
            <a:fillRect/>
          </a:stretch>
        </p:blipFill>
        <p:spPr>
          <a:xfrm>
            <a:off x="1483248" y="1279827"/>
            <a:ext cx="9354257" cy="5192089"/>
          </a:xfrm>
          <a:prstGeom prst="rect">
            <a:avLst/>
          </a:prstGeom>
        </p:spPr>
      </p:pic>
    </p:spTree>
    <p:extLst>
      <p:ext uri="{BB962C8B-B14F-4D97-AF65-F5344CB8AC3E}">
        <p14:creationId xmlns:p14="http://schemas.microsoft.com/office/powerpoint/2010/main" val="19011367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 : Contoso Group</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 y="1189176"/>
            <a:ext cx="12192000" cy="5510882"/>
          </a:xfrm>
        </p:spPr>
        <p:txBody>
          <a:bodyPr>
            <a:noAutofit/>
          </a:bodyPr>
          <a:lstStyle/>
          <a:p>
            <a:r>
              <a:rPr lang="en-US" sz="2400" dirty="0">
                <a:solidFill>
                  <a:schemeClr val="tx1"/>
                </a:solidFill>
                <a:latin typeface="Segoe UI Semilight" panose="020B0402040204020203" pitchFamily="34" charset="0"/>
                <a:cs typeface="Segoe UI Semilight" panose="020B0402040204020203" pitchFamily="34" charset="0"/>
              </a:rPr>
              <a:t>Contoso Group is a pharmaceutical company with its headquarters based in Boston, US.  </a:t>
            </a:r>
          </a:p>
          <a:p>
            <a:r>
              <a:rPr lang="en-US" sz="2400" dirty="0">
                <a:solidFill>
                  <a:schemeClr val="tx1"/>
                </a:solidFill>
                <a:latin typeface="Segoe UI Semilight" panose="020B0402040204020203" pitchFamily="34" charset="0"/>
                <a:cs typeface="Segoe UI Semilight" panose="020B0402040204020203" pitchFamily="34" charset="0"/>
              </a:rPr>
              <a:t>Contoso Leadership and Planning Groups wants to drastically reduce server and storage hardware in their own datacenters to minimize IT related costs. Contoso has already a number of their non-SAP systems migrated to Azure. The leadership asked Contoso IT to look into the possibility to deploy its green field S/4HANA environment to cloud. </a:t>
            </a:r>
          </a:p>
          <a:p>
            <a:r>
              <a:rPr lang="en-US" sz="2400" dirty="0">
                <a:solidFill>
                  <a:schemeClr val="tx1"/>
                </a:solidFill>
                <a:latin typeface="Segoe UI Semilight" panose="020B0402040204020203" pitchFamily="34" charset="0"/>
                <a:cs typeface="Segoe UI Semilight" panose="020B0402040204020203" pitchFamily="34" charset="0"/>
              </a:rPr>
              <a:t>Contoso IT decided to leverage its knowledge of the Microsoft cloud platform and existing ExpressRoute connectivity and host its SAP S/4HANA landscape in Azure. </a:t>
            </a:r>
          </a:p>
          <a:p>
            <a:r>
              <a:rPr lang="en-US" sz="2400" dirty="0">
                <a:solidFill>
                  <a:schemeClr val="tx1"/>
                </a:solidFill>
                <a:latin typeface="Segoe UI Semilight" panose="020B0402040204020203" pitchFamily="34" charset="0"/>
                <a:cs typeface="Segoe UI Semilight" panose="020B0402040204020203" pitchFamily="34" charset="0"/>
              </a:rPr>
              <a:t>Considering that Contoso finance and supply chain team will strongly rely on S/4HANA, the systems should be highly available and their performance must be predictable and consistent.  In addition, the management team wants to leverage disaster recovery capabilities offered by Azure in order to ensure resiliency in case the primary region hosting the new deployment becomes unavailable. </a:t>
            </a:r>
          </a:p>
          <a:p>
            <a:r>
              <a:rPr lang="en-US" sz="2400" dirty="0">
                <a:solidFill>
                  <a:schemeClr val="tx1"/>
                </a:solidFill>
                <a:latin typeface="Segoe UI Semilight" panose="020B0402040204020203" pitchFamily="34" charset="0"/>
                <a:cs typeface="Segoe UI Semilight" panose="020B0402040204020203" pitchFamily="34" charset="0"/>
              </a:rPr>
              <a:t>Before migrating the production environment, Contoso wants to test its new deployment approach by provisioning development, and UAT environments in Azure.</a:t>
            </a:r>
          </a:p>
          <a:p>
            <a:pPr lvl="1"/>
            <a:endParaRPr lang="en-US" sz="2000" dirty="0">
              <a:solidFill>
                <a:schemeClr val="tx1"/>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Contoso CIO Vision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422608" y="1189176"/>
            <a:ext cx="11655840" cy="5510882"/>
          </a:xfrm>
        </p:spPr>
        <p:txBody>
          <a:bodyPr>
            <a:normAutofit/>
          </a:bodyPr>
          <a:lstStyle/>
          <a:p>
            <a:pPr marL="0" indent="0">
              <a:buNone/>
            </a:pPr>
            <a:r>
              <a:rPr lang="en-US" sz="4400" dirty="0">
                <a:solidFill>
                  <a:schemeClr val="tx1"/>
                </a:solidFill>
              </a:rPr>
              <a:t>“</a:t>
            </a:r>
            <a:r>
              <a:rPr lang="en-US" sz="4400" i="1" dirty="0">
                <a:solidFill>
                  <a:schemeClr val="tx1"/>
                </a:solidFill>
              </a:rPr>
              <a:t>Our operational dependencies on SAP applications force us to seek reasonably priced high availability and disaster recovery capabilities for our production SAP S/4HANA deployments.</a:t>
            </a:r>
            <a:r>
              <a:rPr lang="en-US" sz="4400" dirty="0">
                <a:solidFill>
                  <a:schemeClr val="tx1"/>
                </a:solidFill>
              </a:rPr>
              <a:t>” </a:t>
            </a:r>
          </a:p>
          <a:p>
            <a:pPr marL="0" indent="0">
              <a:buNone/>
            </a:pPr>
            <a:endParaRPr lang="en-US" sz="3600" dirty="0">
              <a:solidFill>
                <a:schemeClr val="tx1"/>
              </a:solidFill>
              <a:latin typeface="+mn-lt"/>
            </a:endParaRPr>
          </a:p>
          <a:p>
            <a:pPr marL="0" indent="0">
              <a:buNone/>
            </a:pPr>
            <a:r>
              <a:rPr lang="en-US" sz="3600" dirty="0">
                <a:solidFill>
                  <a:schemeClr val="tx1"/>
                </a:solidFill>
                <a:latin typeface="+mn-lt"/>
              </a:rPr>
              <a:t>					</a:t>
            </a:r>
            <a:r>
              <a:rPr lang="en-US" sz="3200" dirty="0">
                <a:solidFill>
                  <a:schemeClr val="tx1"/>
                </a:solidFill>
                <a:latin typeface="+mn-lt"/>
              </a:rPr>
              <a:t>Andrew Cross, CIO, Contoso Group </a:t>
            </a:r>
          </a:p>
          <a:p>
            <a:pPr marL="336145" lvl="1" indent="0">
              <a:buNone/>
            </a:pPr>
            <a:endParaRPr lang="en-US" sz="2800" dirty="0">
              <a:solidFill>
                <a:schemeClr val="tx1"/>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5580609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3"/>
          <p:cNvSpPr>
            <a:spLocks noGrp="1"/>
          </p:cNvSpPr>
          <p:nvPr>
            <p:ph type="title" idx="4294967295"/>
          </p:nvPr>
        </p:nvSpPr>
        <p:spPr>
          <a:xfrm>
            <a:off x="292848" y="300038"/>
            <a:ext cx="10679952" cy="690562"/>
          </a:xfrm>
        </p:spPr>
        <p:txBody>
          <a:bodyPr>
            <a:noAutofit/>
          </a:bodyPr>
          <a:lstStyle/>
          <a:p>
            <a:r>
              <a:rPr lang="en-US" sz="4800" dirty="0">
                <a:solidFill>
                  <a:schemeClr val="tx1"/>
                </a:solidFill>
              </a:rPr>
              <a:t>Contoso S/4HANA Deployment Priorities</a:t>
            </a:r>
          </a:p>
        </p:txBody>
      </p:sp>
      <p:pic>
        <p:nvPicPr>
          <p:cNvPr id="2" name="Picture 1" descr="Contoso S/4HANA Deployment Priorities&#10;-   In-memory database performance and agility to scale&#10;-   High Availability &amp; Disaster Recovery&#10;-   Data protection &amp; security&#10;-   Safe and smooth migration with downtime minimized&#10;-   IT standardization across SAP and non-SAP&#10;">
            <a:extLst>
              <a:ext uri="{FF2B5EF4-FFF2-40B4-BE49-F238E27FC236}">
                <a16:creationId xmlns:a16="http://schemas.microsoft.com/office/drawing/2014/main" id="{B1B97128-D1BB-49C5-99E2-86264A82D7C6}"/>
              </a:ext>
            </a:extLst>
          </p:cNvPr>
          <p:cNvPicPr>
            <a:picLocks noChangeAspect="1"/>
          </p:cNvPicPr>
          <p:nvPr/>
        </p:nvPicPr>
        <p:blipFill>
          <a:blip r:embed="rId3"/>
          <a:stretch>
            <a:fillRect/>
          </a:stretch>
        </p:blipFill>
        <p:spPr>
          <a:xfrm>
            <a:off x="1107841" y="1535366"/>
            <a:ext cx="8815925" cy="4141865"/>
          </a:xfrm>
          <a:prstGeom prst="rect">
            <a:avLst/>
          </a:prstGeom>
        </p:spPr>
      </p:pic>
    </p:spTree>
    <p:extLst>
      <p:ext uri="{BB962C8B-B14F-4D97-AF65-F5344CB8AC3E}">
        <p14:creationId xmlns:p14="http://schemas.microsoft.com/office/powerpoint/2010/main" val="3818742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34ACA-5360-42D4-A226-31ADBEC3EF3A}"/>
              </a:ext>
            </a:extLst>
          </p:cNvPr>
          <p:cNvSpPr>
            <a:spLocks noGrp="1"/>
          </p:cNvSpPr>
          <p:nvPr>
            <p:ph type="title"/>
          </p:nvPr>
        </p:nvSpPr>
        <p:spPr/>
        <p:txBody>
          <a:bodyPr/>
          <a:lstStyle/>
          <a:p>
            <a:r>
              <a:rPr lang="en-US" dirty="0"/>
              <a:t>Contoso S/4HANA Requirements</a:t>
            </a:r>
          </a:p>
        </p:txBody>
      </p:sp>
      <p:sp>
        <p:nvSpPr>
          <p:cNvPr id="3" name="Text Placeholder 2">
            <a:extLst>
              <a:ext uri="{FF2B5EF4-FFF2-40B4-BE49-F238E27FC236}">
                <a16:creationId xmlns:a16="http://schemas.microsoft.com/office/drawing/2014/main" id="{CBCF2486-1E93-48E0-BBDD-2CE2933BD503}"/>
              </a:ext>
            </a:extLst>
          </p:cNvPr>
          <p:cNvSpPr>
            <a:spLocks noGrp="1"/>
          </p:cNvSpPr>
          <p:nvPr>
            <p:ph type="body" sz="quarter" idx="10"/>
          </p:nvPr>
        </p:nvSpPr>
        <p:spPr>
          <a:xfrm>
            <a:off x="269240" y="1260895"/>
            <a:ext cx="11724431" cy="960263"/>
          </a:xfrm>
        </p:spPr>
        <p:txBody>
          <a:bodyPr/>
          <a:lstStyle/>
          <a:p>
            <a:r>
              <a:rPr lang="en-US" sz="2800" dirty="0"/>
              <a:t>Contoso’s requirements to size its S/4HANA with HA, DR and data protection and retention are as below. </a:t>
            </a:r>
          </a:p>
        </p:txBody>
      </p:sp>
      <p:graphicFrame>
        <p:nvGraphicFramePr>
          <p:cNvPr id="4" name="Table 3">
            <a:extLst>
              <a:ext uri="{FF2B5EF4-FFF2-40B4-BE49-F238E27FC236}">
                <a16:creationId xmlns:a16="http://schemas.microsoft.com/office/drawing/2014/main" id="{A600A36F-B187-4112-A388-932CFA775C99}"/>
              </a:ext>
            </a:extLst>
          </p:cNvPr>
          <p:cNvGraphicFramePr>
            <a:graphicFrameLocks noGrp="1"/>
          </p:cNvGraphicFramePr>
          <p:nvPr>
            <p:extLst>
              <p:ext uri="{D42A27DB-BD31-4B8C-83A1-F6EECF244321}">
                <p14:modId xmlns:p14="http://schemas.microsoft.com/office/powerpoint/2010/main" val="2267083632"/>
              </p:ext>
            </p:extLst>
          </p:nvPr>
        </p:nvGraphicFramePr>
        <p:xfrm>
          <a:off x="433954" y="2292877"/>
          <a:ext cx="11395002" cy="4131564"/>
        </p:xfrm>
        <a:graphic>
          <a:graphicData uri="http://schemas.openxmlformats.org/drawingml/2006/table">
            <a:tbl>
              <a:tblPr firstRow="1" bandRow="1">
                <a:tableStyleId>{5C22544A-7EE6-4342-B048-85BDC9FD1C3A}</a:tableStyleId>
              </a:tblPr>
              <a:tblGrid>
                <a:gridCol w="1942640">
                  <a:extLst>
                    <a:ext uri="{9D8B030D-6E8A-4147-A177-3AD203B41FA5}">
                      <a16:colId xmlns:a16="http://schemas.microsoft.com/office/drawing/2014/main" val="3043022519"/>
                    </a:ext>
                  </a:extLst>
                </a:gridCol>
                <a:gridCol w="1483898">
                  <a:extLst>
                    <a:ext uri="{9D8B030D-6E8A-4147-A177-3AD203B41FA5}">
                      <a16:colId xmlns:a16="http://schemas.microsoft.com/office/drawing/2014/main" val="2092635900"/>
                    </a:ext>
                  </a:extLst>
                </a:gridCol>
                <a:gridCol w="1840753">
                  <a:extLst>
                    <a:ext uri="{9D8B030D-6E8A-4147-A177-3AD203B41FA5}">
                      <a16:colId xmlns:a16="http://schemas.microsoft.com/office/drawing/2014/main" val="237992077"/>
                    </a:ext>
                  </a:extLst>
                </a:gridCol>
                <a:gridCol w="1870635">
                  <a:extLst>
                    <a:ext uri="{9D8B030D-6E8A-4147-A177-3AD203B41FA5}">
                      <a16:colId xmlns:a16="http://schemas.microsoft.com/office/drawing/2014/main" val="1328838258"/>
                    </a:ext>
                  </a:extLst>
                </a:gridCol>
                <a:gridCol w="2073835">
                  <a:extLst>
                    <a:ext uri="{9D8B030D-6E8A-4147-A177-3AD203B41FA5}">
                      <a16:colId xmlns:a16="http://schemas.microsoft.com/office/drawing/2014/main" val="1679621409"/>
                    </a:ext>
                  </a:extLst>
                </a:gridCol>
                <a:gridCol w="2183241">
                  <a:extLst>
                    <a:ext uri="{9D8B030D-6E8A-4147-A177-3AD203B41FA5}">
                      <a16:colId xmlns:a16="http://schemas.microsoft.com/office/drawing/2014/main" val="2804217181"/>
                    </a:ext>
                  </a:extLst>
                </a:gridCol>
              </a:tblGrid>
              <a:tr h="876177">
                <a:tc>
                  <a:txBody>
                    <a:bodyPr/>
                    <a:lstStyle/>
                    <a:p>
                      <a:endParaRPr lang="en-US" dirty="0"/>
                    </a:p>
                  </a:txBody>
                  <a:tcPr/>
                </a:tc>
                <a:tc>
                  <a:txBody>
                    <a:bodyPr/>
                    <a:lstStyle/>
                    <a:p>
                      <a:r>
                        <a:rPr lang="en-US" dirty="0"/>
                        <a:t>HANA DB RAM requirement</a:t>
                      </a:r>
                    </a:p>
                  </a:txBody>
                  <a:tcPr/>
                </a:tc>
                <a:tc>
                  <a:txBody>
                    <a:bodyPr/>
                    <a:lstStyle/>
                    <a:p>
                      <a:r>
                        <a:rPr lang="en-US" dirty="0"/>
                        <a:t>Application SAPS requirement (SAPS)</a:t>
                      </a:r>
                    </a:p>
                  </a:txBody>
                  <a:tcPr/>
                </a:tc>
                <a:tc>
                  <a:txBody>
                    <a:bodyPr/>
                    <a:lstStyle/>
                    <a:p>
                      <a:r>
                        <a:rPr lang="en-US" dirty="0"/>
                        <a:t>High Availability for DB, application and file-share</a:t>
                      </a:r>
                    </a:p>
                  </a:txBody>
                  <a:tcPr/>
                </a:tc>
                <a:tc>
                  <a:txBody>
                    <a:bodyPr/>
                    <a:lstStyle/>
                    <a:p>
                      <a:r>
                        <a:rPr lang="en-US" dirty="0"/>
                        <a:t>Disaster Recovery </a:t>
                      </a:r>
                      <a:br>
                        <a:rPr lang="en-US" dirty="0"/>
                      </a:br>
                      <a:r>
                        <a:rPr lang="en-US" dirty="0"/>
                        <a:t>for DB, application and file-share)</a:t>
                      </a:r>
                    </a:p>
                  </a:txBody>
                  <a:tcPr/>
                </a:tc>
                <a:tc>
                  <a:txBody>
                    <a:bodyPr/>
                    <a:lstStyle/>
                    <a:p>
                      <a:r>
                        <a:rPr lang="en-US" dirty="0"/>
                        <a:t>DB backup and retention period</a:t>
                      </a:r>
                    </a:p>
                  </a:txBody>
                  <a:tcPr/>
                </a:tc>
                <a:extLst>
                  <a:ext uri="{0D108BD9-81ED-4DB2-BD59-A6C34878D82A}">
                    <a16:rowId xmlns:a16="http://schemas.microsoft.com/office/drawing/2014/main" val="3282162021"/>
                  </a:ext>
                </a:extLst>
              </a:tr>
              <a:tr h="1279950">
                <a:tc>
                  <a:txBody>
                    <a:bodyPr/>
                    <a:lstStyle/>
                    <a:p>
                      <a:r>
                        <a:rPr lang="en-US" dirty="0"/>
                        <a:t>Production</a:t>
                      </a:r>
                    </a:p>
                  </a:txBody>
                  <a:tcPr/>
                </a:tc>
                <a:tc>
                  <a:txBody>
                    <a:bodyPr/>
                    <a:lstStyle/>
                    <a:p>
                      <a:r>
                        <a:rPr lang="en-US" dirty="0"/>
                        <a:t>2TiB</a:t>
                      </a:r>
                    </a:p>
                  </a:txBody>
                  <a:tcPr/>
                </a:tc>
                <a:tc>
                  <a:txBody>
                    <a:bodyPr/>
                    <a:lstStyle/>
                    <a:p>
                      <a:r>
                        <a:rPr lang="en-US" dirty="0"/>
                        <a:t>15,000</a:t>
                      </a:r>
                    </a:p>
                  </a:txBody>
                  <a:tcPr/>
                </a:tc>
                <a:tc>
                  <a:txBody>
                    <a:bodyPr/>
                    <a:lstStyle/>
                    <a:p>
                      <a:r>
                        <a:rPr lang="en-US" dirty="0"/>
                        <a:t>Required</a:t>
                      </a:r>
                      <a:br>
                        <a:rPr lang="en-US" dirty="0"/>
                      </a:br>
                      <a:r>
                        <a:rPr lang="en-US" dirty="0"/>
                        <a:t>(No data loss,</a:t>
                      </a:r>
                      <a:br>
                        <a:rPr lang="en-US" dirty="0"/>
                      </a:br>
                      <a:r>
                        <a:rPr lang="en-US" dirty="0"/>
                        <a:t>99.95%+ VM uptime)</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dirty="0"/>
                        <a:t>Required</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dirty="0"/>
                        <a:t>Log backup every 30min retained</a:t>
                      </a:r>
                      <a:br>
                        <a:rPr lang="en-US" dirty="0"/>
                      </a:br>
                      <a:r>
                        <a:rPr lang="en-US" dirty="0"/>
                        <a:t>for 1 day,</a:t>
                      </a:r>
                      <a:br>
                        <a:rPr lang="en-US" dirty="0"/>
                      </a:br>
                      <a:r>
                        <a:rPr lang="en-US" dirty="0"/>
                        <a:t>Full daily backup for 1 month</a:t>
                      </a:r>
                    </a:p>
                  </a:txBody>
                  <a:tcPr/>
                </a:tc>
                <a:extLst>
                  <a:ext uri="{0D108BD9-81ED-4DB2-BD59-A6C34878D82A}">
                    <a16:rowId xmlns:a16="http://schemas.microsoft.com/office/drawing/2014/main" val="3195694808"/>
                  </a:ext>
                </a:extLst>
              </a:tr>
              <a:tr h="472403">
                <a:tc>
                  <a:txBody>
                    <a:bodyPr/>
                    <a:lstStyle/>
                    <a:p>
                      <a:r>
                        <a:rPr lang="en-US" dirty="0"/>
                        <a:t>Quality Assurance</a:t>
                      </a:r>
                    </a:p>
                  </a:txBody>
                  <a:tcPr/>
                </a:tc>
                <a:tc>
                  <a:txBody>
                    <a:bodyPr/>
                    <a:lstStyle/>
                    <a:p>
                      <a:r>
                        <a:rPr lang="en-US" dirty="0"/>
                        <a:t>2TiB</a:t>
                      </a:r>
                    </a:p>
                  </a:txBody>
                  <a:tcPr/>
                </a:tc>
                <a:tc>
                  <a:txBody>
                    <a:bodyPr/>
                    <a:lstStyle/>
                    <a:p>
                      <a:r>
                        <a:rPr lang="en-US" dirty="0"/>
                        <a:t>15,000</a:t>
                      </a:r>
                    </a:p>
                  </a:txBody>
                  <a:tcPr/>
                </a:tc>
                <a:tc>
                  <a:txBody>
                    <a:bodyPr/>
                    <a:lstStyle/>
                    <a:p>
                      <a:r>
                        <a:rPr lang="en-US" dirty="0"/>
                        <a:t>Required</a:t>
                      </a:r>
                      <a:br>
                        <a:rPr lang="en-US" dirty="0"/>
                      </a:br>
                      <a:r>
                        <a:rPr lang="en-US" dirty="0"/>
                        <a:t>(Same as Prod)</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dirty="0"/>
                        <a:t>No</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dirty="0"/>
                        <a:t>Full bi-weekly backup for 1 month</a:t>
                      </a:r>
                    </a:p>
                  </a:txBody>
                  <a:tcPr/>
                </a:tc>
                <a:extLst>
                  <a:ext uri="{0D108BD9-81ED-4DB2-BD59-A6C34878D82A}">
                    <a16:rowId xmlns:a16="http://schemas.microsoft.com/office/drawing/2014/main" val="2258102910"/>
                  </a:ext>
                </a:extLst>
              </a:tr>
              <a:tr h="674290">
                <a:tc>
                  <a:txBody>
                    <a:bodyPr/>
                    <a:lstStyle/>
                    <a:p>
                      <a:r>
                        <a:rPr lang="en-US" dirty="0"/>
                        <a:t>Development</a:t>
                      </a:r>
                    </a:p>
                  </a:txBody>
                  <a:tcPr/>
                </a:tc>
                <a:tc>
                  <a:txBody>
                    <a:bodyPr/>
                    <a:lstStyle/>
                    <a:p>
                      <a:r>
                        <a:rPr lang="en-US" dirty="0"/>
                        <a:t>192GiB</a:t>
                      </a:r>
                    </a:p>
                  </a:txBody>
                  <a:tcPr/>
                </a:tc>
                <a:tc>
                  <a:txBody>
                    <a:bodyPr/>
                    <a:lstStyle/>
                    <a:p>
                      <a:r>
                        <a:rPr lang="en-US" dirty="0"/>
                        <a:t>No</a:t>
                      </a:r>
                    </a:p>
                  </a:txBody>
                  <a:tcPr/>
                </a:tc>
                <a:tc>
                  <a:txBody>
                    <a:bodyPr/>
                    <a:lstStyle/>
                    <a:p>
                      <a:r>
                        <a:rPr lang="en-US" dirty="0"/>
                        <a:t>No</a:t>
                      </a:r>
                    </a:p>
                  </a:txBody>
                  <a:tcPr/>
                </a:tc>
                <a:tc>
                  <a:txBody>
                    <a:bodyPr/>
                    <a:lstStyle/>
                    <a:p>
                      <a:r>
                        <a:rPr lang="en-US" dirty="0"/>
                        <a:t>No</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dirty="0"/>
                        <a:t>Full bi-weekly backup for 1 month</a:t>
                      </a:r>
                    </a:p>
                    <a:p>
                      <a:endParaRPr lang="en-US" dirty="0"/>
                    </a:p>
                  </a:txBody>
                  <a:tcPr/>
                </a:tc>
                <a:extLst>
                  <a:ext uri="{0D108BD9-81ED-4DB2-BD59-A6C34878D82A}">
                    <a16:rowId xmlns:a16="http://schemas.microsoft.com/office/drawing/2014/main" val="34497544"/>
                  </a:ext>
                </a:extLst>
              </a:tr>
            </a:tbl>
          </a:graphicData>
        </a:graphic>
      </p:graphicFrame>
    </p:spTree>
    <p:extLst>
      <p:ext uri="{BB962C8B-B14F-4D97-AF65-F5344CB8AC3E}">
        <p14:creationId xmlns:p14="http://schemas.microsoft.com/office/powerpoint/2010/main" val="257368280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50B7B3-325D-4DFD-840D-C011738D7F6E}"/>
              </a:ext>
            </a:extLst>
          </p:cNvPr>
          <p:cNvSpPr>
            <a:spLocks noGrp="1"/>
          </p:cNvSpPr>
          <p:nvPr>
            <p:ph type="title"/>
          </p:nvPr>
        </p:nvSpPr>
        <p:spPr/>
        <p:txBody>
          <a:bodyPr/>
          <a:lstStyle/>
          <a:p>
            <a:r>
              <a:rPr lang="en-US" dirty="0"/>
              <a:t>Discuss key design concepts </a:t>
            </a:r>
            <a:r>
              <a:rPr lang="en-US" sz="2400" dirty="0"/>
              <a:t>(15 minutes)</a:t>
            </a:r>
            <a:endParaRPr lang="en-US" dirty="0"/>
          </a:p>
        </p:txBody>
      </p:sp>
    </p:spTree>
    <p:extLst>
      <p:ext uri="{BB962C8B-B14F-4D97-AF65-F5344CB8AC3E}">
        <p14:creationId xmlns:p14="http://schemas.microsoft.com/office/powerpoint/2010/main" val="155926187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40658" y="274638"/>
            <a:ext cx="11311591" cy="912812"/>
          </a:xfrm>
        </p:spPr>
        <p:txBody>
          <a:bodyPr>
            <a:normAutofit/>
          </a:bodyPr>
          <a:lstStyle/>
          <a:p>
            <a:r>
              <a:rPr lang="en-US" sz="4000" dirty="0"/>
              <a:t>SAP on Azure – A wide variety on Compute instances</a:t>
            </a:r>
          </a:p>
        </p:txBody>
      </p:sp>
      <p:pic>
        <p:nvPicPr>
          <p:cNvPr id="3" name="Picture 2" descr="A diagram that shows which compute options are available on azure that map to the correct SAP solution.">
            <a:extLst>
              <a:ext uri="{FF2B5EF4-FFF2-40B4-BE49-F238E27FC236}">
                <a16:creationId xmlns:a16="http://schemas.microsoft.com/office/drawing/2014/main" id="{1CC64B3F-EDDD-4F2F-9409-8978B199108F}"/>
              </a:ext>
            </a:extLst>
          </p:cNvPr>
          <p:cNvPicPr>
            <a:picLocks noChangeAspect="1"/>
          </p:cNvPicPr>
          <p:nvPr/>
        </p:nvPicPr>
        <p:blipFill>
          <a:blip r:embed="rId3"/>
          <a:stretch>
            <a:fillRect/>
          </a:stretch>
        </p:blipFill>
        <p:spPr>
          <a:xfrm>
            <a:off x="321313" y="1187450"/>
            <a:ext cx="11549374" cy="5360652"/>
          </a:xfrm>
          <a:prstGeom prst="rect">
            <a:avLst/>
          </a:prstGeom>
        </p:spPr>
      </p:pic>
    </p:spTree>
    <p:extLst>
      <p:ext uri="{BB962C8B-B14F-4D97-AF65-F5344CB8AC3E}">
        <p14:creationId xmlns:p14="http://schemas.microsoft.com/office/powerpoint/2010/main" val="439241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5595</Words>
  <Application>Microsoft Office PowerPoint</Application>
  <PresentationFormat>Widescreen</PresentationFormat>
  <Paragraphs>508</Paragraphs>
  <Slides>37</Slides>
  <Notes>36</Notes>
  <HiddenSlides>2</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Calibri</vt:lpstr>
      <vt:lpstr>Consolas</vt:lpstr>
      <vt:lpstr>Segoe UI</vt:lpstr>
      <vt:lpstr>Segoe UI Light</vt:lpstr>
      <vt:lpstr>Segoe UI Semilight</vt:lpstr>
      <vt:lpstr>Wingdings</vt:lpstr>
      <vt:lpstr>C+E Readiness Template</vt:lpstr>
      <vt:lpstr>SAP HANA on Azure Whiteboard Design Session (Trainer Deck)</vt:lpstr>
      <vt:lpstr>Abstract and learning objectives</vt:lpstr>
      <vt:lpstr>Step 1: Review the customer case study</vt:lpstr>
      <vt:lpstr>Customer situation : Contoso Group </vt:lpstr>
      <vt:lpstr>Contoso CIO Vision </vt:lpstr>
      <vt:lpstr>Contoso S/4HANA Deployment Priorities</vt:lpstr>
      <vt:lpstr>Contoso S/4HANA Requirements</vt:lpstr>
      <vt:lpstr>Discuss key design concepts (15 minutes)</vt:lpstr>
      <vt:lpstr>SAP on Azure – A wide variety on Compute instances</vt:lpstr>
      <vt:lpstr>Pick Azure Compute for HANA and Application Servers</vt:lpstr>
      <vt:lpstr>Choose Azure VM types to meet sizing requirements</vt:lpstr>
      <vt:lpstr>Choose Azure VM types to meet sizing requirements (continued)</vt:lpstr>
      <vt:lpstr>Premium Storage config to run HANA on M Series VM</vt:lpstr>
      <vt:lpstr>S/4HANA HA in Availability Set and DR across Regions</vt:lpstr>
      <vt:lpstr>S/4HANA HA and DR across Availability Zones</vt:lpstr>
      <vt:lpstr>Additional Note (Design)</vt:lpstr>
      <vt:lpstr>Azure Pricing Calculator</vt:lpstr>
      <vt:lpstr>Additional Note (Pricing) </vt:lpstr>
      <vt:lpstr>Customer needs and objections </vt:lpstr>
      <vt:lpstr>Step 2: Design and price the solution</vt:lpstr>
      <vt:lpstr>Step 3: Present the solution</vt:lpstr>
      <vt:lpstr>Wrap-up</vt:lpstr>
      <vt:lpstr>Preferred target audience </vt:lpstr>
      <vt:lpstr>Preferred solutions </vt:lpstr>
      <vt:lpstr>S/4HANA (1) : HA in Availability Set and DR across Regions </vt:lpstr>
      <vt:lpstr>S/4HANA (1) : HA in Availability Set and DR with Availability Zones </vt:lpstr>
      <vt:lpstr>Baseline Knowledge for SAP as a Service on Azure</vt:lpstr>
      <vt:lpstr>Azure VM design tips</vt:lpstr>
      <vt:lpstr>S/4HANA on Azure : T-Shirt Pricing </vt:lpstr>
      <vt:lpstr>Azure Pricing Tips</vt:lpstr>
      <vt:lpstr>Automated deployment of HANA with Terraform and Ansible </vt:lpstr>
      <vt:lpstr>Roadmap</vt:lpstr>
      <vt:lpstr>SAP on Azure - Cloud Assessment Session   (= Architecture Design Session)  </vt:lpstr>
      <vt:lpstr>Go Dos and Resources</vt:lpstr>
      <vt:lpstr>Latest SAP HANA on Azure Content</vt:lpstr>
      <vt:lpstr>S/4HANA HA in Availability Set and DR across Regions (DR Failover)</vt:lpstr>
      <vt:lpstr>S/4HANA HA and DR across Availability Zones (DR Failover)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SAP HANA on Azure</dc:title>
  <dc:creator/>
  <cp:lastModifiedBy/>
  <cp:revision>15</cp:revision>
  <dcterms:created xsi:type="dcterms:W3CDTF">2018-03-01T17:48:59Z</dcterms:created>
  <dcterms:modified xsi:type="dcterms:W3CDTF">2020-03-26T11:15:09Z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2018-03-01T19:18:17.0747291Z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